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60" r:id="rId2"/>
    <p:sldId id="363" r:id="rId3"/>
    <p:sldId id="404" r:id="rId4"/>
    <p:sldId id="301" r:id="rId5"/>
    <p:sldId id="356" r:id="rId6"/>
    <p:sldId id="303" r:id="rId7"/>
    <p:sldId id="307" r:id="rId8"/>
    <p:sldId id="298" r:id="rId9"/>
    <p:sldId id="295" r:id="rId10"/>
    <p:sldId id="407" r:id="rId11"/>
    <p:sldId id="408" r:id="rId12"/>
    <p:sldId id="409" r:id="rId13"/>
    <p:sldId id="410" r:id="rId14"/>
    <p:sldId id="411" r:id="rId15"/>
    <p:sldId id="412" r:id="rId16"/>
    <p:sldId id="413" r:id="rId17"/>
    <p:sldId id="398" r:id="rId18"/>
    <p:sldId id="308" r:id="rId19"/>
    <p:sldId id="357" r:id="rId20"/>
    <p:sldId id="401" r:id="rId21"/>
    <p:sldId id="309" r:id="rId22"/>
    <p:sldId id="304" r:id="rId23"/>
    <p:sldId id="417" r:id="rId24"/>
    <p:sldId id="306" r:id="rId25"/>
    <p:sldId id="359" r:id="rId26"/>
    <p:sldId id="315"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299" r:id="rId40"/>
    <p:sldId id="291" r:id="rId41"/>
    <p:sldId id="289" r:id="rId42"/>
    <p:sldId id="290" r:id="rId43"/>
    <p:sldId id="293" r:id="rId44"/>
    <p:sldId id="375" r:id="rId45"/>
    <p:sldId id="292" r:id="rId46"/>
    <p:sldId id="323" r:id="rId47"/>
    <p:sldId id="325" r:id="rId48"/>
    <p:sldId id="326" r:id="rId49"/>
    <p:sldId id="327" r:id="rId50"/>
    <p:sldId id="329" r:id="rId51"/>
    <p:sldId id="330" r:id="rId52"/>
    <p:sldId id="331" r:id="rId53"/>
    <p:sldId id="399" r:id="rId54"/>
    <p:sldId id="400" r:id="rId55"/>
    <p:sldId id="332" r:id="rId56"/>
    <p:sldId id="333" r:id="rId57"/>
    <p:sldId id="334" r:id="rId58"/>
    <p:sldId id="337" r:id="rId59"/>
    <p:sldId id="336" r:id="rId60"/>
    <p:sldId id="335" r:id="rId61"/>
    <p:sldId id="338" r:id="rId62"/>
    <p:sldId id="328" r:id="rId63"/>
    <p:sldId id="296" r:id="rId64"/>
    <p:sldId id="288" r:id="rId65"/>
    <p:sldId id="371" r:id="rId66"/>
    <p:sldId id="372" r:id="rId67"/>
    <p:sldId id="294" r:id="rId68"/>
    <p:sldId id="403" r:id="rId69"/>
    <p:sldId id="374" r:id="rId70"/>
    <p:sldId id="322" r:id="rId71"/>
    <p:sldId id="353" r:id="rId72"/>
    <p:sldId id="393" r:id="rId73"/>
    <p:sldId id="389" r:id="rId74"/>
    <p:sldId id="354" r:id="rId75"/>
    <p:sldId id="300" r:id="rId76"/>
    <p:sldId id="340" r:id="rId77"/>
    <p:sldId id="341" r:id="rId78"/>
    <p:sldId id="342" r:id="rId79"/>
    <p:sldId id="344" r:id="rId80"/>
    <p:sldId id="345" r:id="rId81"/>
    <p:sldId id="346" r:id="rId82"/>
    <p:sldId id="347" r:id="rId83"/>
    <p:sldId id="348" r:id="rId84"/>
    <p:sldId id="349" r:id="rId85"/>
    <p:sldId id="391" r:id="rId86"/>
    <p:sldId id="350" r:id="rId87"/>
    <p:sldId id="321" r:id="rId88"/>
    <p:sldId id="324" r:id="rId89"/>
    <p:sldId id="351" r:id="rId90"/>
    <p:sldId id="352" r:id="rId91"/>
    <p:sldId id="406" r:id="rId92"/>
    <p:sldId id="392" r:id="rId93"/>
    <p:sldId id="316" r:id="rId94"/>
    <p:sldId id="355" r:id="rId95"/>
    <p:sldId id="390" r:id="rId96"/>
    <p:sldId id="402" r:id="rId97"/>
    <p:sldId id="360" r:id="rId98"/>
    <p:sldId id="361" r:id="rId99"/>
    <p:sldId id="362" r:id="rId100"/>
    <p:sldId id="394" r:id="rId101"/>
    <p:sldId id="358" r:id="rId102"/>
    <p:sldId id="418" r:id="rId103"/>
    <p:sldId id="319" r:id="rId104"/>
    <p:sldId id="414" r:id="rId105"/>
    <p:sldId id="415" r:id="rId106"/>
    <p:sldId id="365" r:id="rId107"/>
    <p:sldId id="405" r:id="rId108"/>
    <p:sldId id="366" r:id="rId109"/>
    <p:sldId id="416" r:id="rId110"/>
    <p:sldId id="339" r:id="rId111"/>
    <p:sldId id="373" r:id="rId112"/>
    <p:sldId id="367" r:id="rId113"/>
    <p:sldId id="368" r:id="rId114"/>
    <p:sldId id="369" r:id="rId115"/>
    <p:sldId id="370" r:id="rId1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7001" autoAdjust="0"/>
    <p:restoredTop sz="94660"/>
  </p:normalViewPr>
  <p:slideViewPr>
    <p:cSldViewPr snapToGrid="0">
      <p:cViewPr>
        <p:scale>
          <a:sx n="125" d="100"/>
          <a:sy n="125" d="100"/>
        </p:scale>
        <p:origin x="3474" y="960"/>
      </p:cViewPr>
      <p:guideLst>
        <p:guide orient="horz" pos="4320"/>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2020/6/15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2020/6/15</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2020/6/15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2020/6/15</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qiita.com/yoya/items/1da8e8e04881bab67015"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2020</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923925" y="1133475"/>
            <a:ext cx="7315200" cy="4876800"/>
          </a:xfrm>
          <a:prstGeom prst="rect">
            <a:avLst/>
          </a:prstGeom>
        </p:spPr>
      </p:pic>
      <p:sp>
        <p:nvSpPr>
          <p:cNvPr id="3" name="タイトル 2"/>
          <p:cNvSpPr>
            <a:spLocks noGrp="1"/>
          </p:cNvSpPr>
          <p:nvPr>
            <p:ph type="title"/>
          </p:nvPr>
        </p:nvSpPr>
        <p:spPr/>
        <p:txBody>
          <a:bodyPr/>
          <a:lstStyle/>
          <a:p>
            <a:r>
              <a:rPr kumimoji="1" lang="ja-JP" altLang="en-US" dirty="0" smtClean="0"/>
              <a:t>レベル１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
        <p:nvSpPr>
          <p:cNvPr id="14" name="テキスト ボックス 13"/>
          <p:cNvSpPr txBox="1"/>
          <p:nvPr/>
        </p:nvSpPr>
        <p:spPr>
          <a:xfrm>
            <a:off x="2524125" y="6082801"/>
            <a:ext cx="4339650" cy="369332"/>
          </a:xfrm>
          <a:prstGeom prst="rect">
            <a:avLst/>
          </a:prstGeom>
          <a:noFill/>
        </p:spPr>
        <p:txBody>
          <a:bodyPr wrap="none" rtlCol="0">
            <a:spAutoFit/>
          </a:bodyPr>
          <a:lstStyle/>
          <a:p>
            <a:r>
              <a:rPr kumimoji="1" lang="ja-JP" altLang="en-US" dirty="0" smtClean="0"/>
              <a:t>一番簡単な場合．類似度は０になるはず</a:t>
            </a:r>
            <a:endParaRPr kumimoji="1" lang="ja-JP" altLang="en-US" dirty="0"/>
          </a:p>
        </p:txBody>
      </p:sp>
    </p:spTree>
    <p:extLst>
      <p:ext uri="{BB962C8B-B14F-4D97-AF65-F5344CB8AC3E}">
        <p14:creationId xmlns:p14="http://schemas.microsoft.com/office/powerpoint/2010/main" val="3227196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７．課題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課題の処理手順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102</a:t>
            </a:fld>
            <a:endParaRPr lang="ja-JP" altLang="en-US" dirty="0"/>
          </a:p>
        </p:txBody>
      </p:sp>
      <p:pic>
        <p:nvPicPr>
          <p:cNvPr id="5" name="図 4"/>
          <p:cNvPicPr>
            <a:picLocks noChangeAspect="1"/>
          </p:cNvPicPr>
          <p:nvPr/>
        </p:nvPicPr>
        <p:blipFill>
          <a:blip r:embed="rId2"/>
          <a:stretch>
            <a:fillRect/>
          </a:stretch>
        </p:blipFill>
        <p:spPr>
          <a:xfrm>
            <a:off x="1962649" y="1079999"/>
            <a:ext cx="5218701" cy="5682239"/>
          </a:xfrm>
          <a:prstGeom prst="rect">
            <a:avLst/>
          </a:prstGeom>
        </p:spPr>
      </p:pic>
    </p:spTree>
    <p:extLst>
      <p:ext uri="{BB962C8B-B14F-4D97-AF65-F5344CB8AC3E}">
        <p14:creationId xmlns:p14="http://schemas.microsoft.com/office/powerpoint/2010/main" val="3222716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err="1" smtClean="0"/>
              <a:t>imagemagick</a:t>
            </a:r>
            <a:r>
              <a:rPr kumimoji="1" lang="ja-JP" altLang="en-US" dirty="0" smtClean="0"/>
              <a:t>で様々な画像処理を実行せよ．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endParaRPr kumimoji="1" lang="en-US" altLang="ja-JP" dirty="0" smtClean="0"/>
          </a:p>
          <a:p>
            <a:r>
              <a:rPr kumimoji="1" lang="ja-JP" altLang="en-US" dirty="0" smtClean="0"/>
              <a:t>課題のレベル１をクリアせよ</a:t>
            </a:r>
            <a:endParaRPr kumimoji="1" lang="en-US" altLang="ja-JP" dirty="0" smtClean="0"/>
          </a:p>
          <a:p>
            <a:pPr lvl="1"/>
            <a:r>
              <a:rPr lang="ja-JP" altLang="en-US" dirty="0"/>
              <a:t>非常</a:t>
            </a:r>
            <a:r>
              <a:rPr lang="ja-JP" altLang="en-US" dirty="0" smtClean="0"/>
              <a:t>に時間がかかるはず</a:t>
            </a:r>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lang="en-US" altLang="ja-JP" dirty="0" smtClean="0"/>
          </a:p>
          <a:p>
            <a:pPr lvl="1"/>
            <a:r>
              <a:rPr kumimoji="1" lang="ja-JP" altLang="en-US" dirty="0" smtClean="0"/>
              <a:t>一気に速くなるはず</a:t>
            </a:r>
            <a:endParaRPr kumimoji="1" lang="en-US" altLang="ja-JP" dirty="0" smtClean="0"/>
          </a:p>
          <a:p>
            <a:r>
              <a:rPr lang="en-US" altLang="ja-JP" dirty="0"/>
              <a:t>matching</a:t>
            </a:r>
            <a:r>
              <a:rPr lang="ja-JP" altLang="en-US" dirty="0" smtClean="0"/>
              <a:t>の実行オプション</a:t>
            </a:r>
            <a:r>
              <a:rPr lang="ja-JP" altLang="en-US" dirty="0"/>
              <a:t>を変えると実行速度が変わることを確認</a:t>
            </a:r>
            <a:r>
              <a:rPr lang="ja-JP" altLang="en-US" dirty="0" smtClean="0"/>
              <a:t>せよ</a:t>
            </a:r>
            <a:endParaRPr lang="en-US" altLang="ja-JP" dirty="0" smtClean="0"/>
          </a:p>
          <a:p>
            <a:pPr lvl="1"/>
            <a:r>
              <a:rPr kumimoji="1" lang="ja-JP" altLang="en-US" dirty="0" smtClean="0"/>
              <a:t>グレイスケールを使うとさらに速くなるはず．精度はわからない．</a:t>
            </a:r>
            <a:endParaRPr kumimoji="1" lang="en-US" altLang="ja-JP" dirty="0" smtClean="0"/>
          </a:p>
          <a:p>
            <a:r>
              <a:rPr lang="ja-JP" altLang="en-US" dirty="0" smtClean="0"/>
              <a:t>課題</a:t>
            </a:r>
            <a:r>
              <a:rPr lang="ja-JP" altLang="en-US" dirty="0"/>
              <a:t>の</a:t>
            </a:r>
            <a:r>
              <a:rPr lang="ja-JP" altLang="en-US" dirty="0" smtClean="0"/>
              <a:t>レベル２以降にチャレンジせよ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103</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レベル１結果（動作確認用）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104</a:t>
            </a:fld>
            <a:endParaRPr lang="ja-JP" altLang="en-US" dirty="0"/>
          </a:p>
        </p:txBody>
      </p:sp>
      <p:sp>
        <p:nvSpPr>
          <p:cNvPr id="5" name="正方形/長方形 4"/>
          <p:cNvSpPr/>
          <p:nvPr/>
        </p:nvSpPr>
        <p:spPr>
          <a:xfrm>
            <a:off x="169983" y="1079999"/>
            <a:ext cx="7098323" cy="5078313"/>
          </a:xfrm>
          <a:prstGeom prst="rect">
            <a:avLst/>
          </a:prstGeom>
        </p:spPr>
        <p:txBody>
          <a:bodyPr wrap="square">
            <a:spAutoFit/>
          </a:bodyPr>
          <a:lstStyle/>
          <a:p>
            <a:r>
              <a:rPr lang="en-US" altLang="ja-JP" sz="1200" dirty="0" err="1" smtClean="0"/>
              <a:t>fukushima@letsnote</a:t>
            </a:r>
            <a:r>
              <a:rPr lang="en-US" altLang="ja-JP" sz="1200" dirty="0" smtClean="0"/>
              <a:t>:~/</a:t>
            </a:r>
            <a:r>
              <a:rPr lang="en-US" altLang="ja-JP" sz="1200" dirty="0" err="1" smtClean="0"/>
              <a:t>advanced_programming_signal_processing</a:t>
            </a:r>
            <a:r>
              <a:rPr lang="en-US" altLang="ja-JP" sz="1200" dirty="0"/>
              <a:t>$ </a:t>
            </a:r>
            <a:r>
              <a:rPr lang="en-US" altLang="ja-JP" sz="1200" dirty="0" err="1"/>
              <a:t>sh</a:t>
            </a:r>
            <a:r>
              <a:rPr lang="en-US" altLang="ja-JP" sz="1200" dirty="0"/>
              <a:t> answer.sh result level1</a:t>
            </a:r>
          </a:p>
          <a:p>
            <a:r>
              <a:rPr lang="en-US" altLang="ja-JP" sz="1200" dirty="0"/>
              <a:t>level1_000.txt</a:t>
            </a:r>
          </a:p>
          <a:p>
            <a:r>
              <a:rPr lang="en-US" altLang="ja-JP" sz="1200" dirty="0"/>
              <a:t>[CORRECT]</a:t>
            </a:r>
          </a:p>
          <a:p>
            <a:r>
              <a:rPr lang="en-US" altLang="ja-JP" sz="1200" dirty="0"/>
              <a:t>level1_001.txt</a:t>
            </a:r>
          </a:p>
          <a:p>
            <a:r>
              <a:rPr lang="en-US" altLang="ja-JP" sz="1200" dirty="0"/>
              <a:t>[CORRECT]</a:t>
            </a:r>
          </a:p>
          <a:p>
            <a:r>
              <a:rPr lang="en-US" altLang="ja-JP" sz="1200" dirty="0"/>
              <a:t>level1_002.txt</a:t>
            </a:r>
          </a:p>
          <a:p>
            <a:r>
              <a:rPr lang="en-US" altLang="ja-JP" sz="1200" dirty="0"/>
              <a:t>[CORRECT]</a:t>
            </a:r>
          </a:p>
          <a:p>
            <a:r>
              <a:rPr lang="en-US" altLang="ja-JP" sz="1200" dirty="0"/>
              <a:t>level1_003.txt</a:t>
            </a:r>
          </a:p>
          <a:p>
            <a:r>
              <a:rPr lang="en-US" altLang="ja-JP" sz="1200" dirty="0"/>
              <a:t>[CORRECT]</a:t>
            </a:r>
          </a:p>
          <a:p>
            <a:r>
              <a:rPr lang="en-US" altLang="ja-JP" sz="1200" dirty="0"/>
              <a:t>level1_004.txt</a:t>
            </a:r>
          </a:p>
          <a:p>
            <a:r>
              <a:rPr lang="en-US" altLang="ja-JP" sz="1200" dirty="0"/>
              <a:t>[CORRECT]</a:t>
            </a:r>
          </a:p>
          <a:p>
            <a:r>
              <a:rPr lang="en-US" altLang="ja-JP" sz="1200" dirty="0"/>
              <a:t>level1_005.txt</a:t>
            </a:r>
          </a:p>
          <a:p>
            <a:r>
              <a:rPr lang="en-US" altLang="ja-JP" sz="1200" dirty="0"/>
              <a:t>[CORRECT]</a:t>
            </a:r>
          </a:p>
          <a:p>
            <a:r>
              <a:rPr lang="en-US" altLang="ja-JP" sz="1200" dirty="0"/>
              <a:t>level1_006.txt</a:t>
            </a:r>
          </a:p>
          <a:p>
            <a:r>
              <a:rPr lang="en-US" altLang="ja-JP" sz="1200" dirty="0"/>
              <a:t>[CORRECT]</a:t>
            </a:r>
          </a:p>
          <a:p>
            <a:r>
              <a:rPr lang="en-US" altLang="ja-JP" sz="1200" dirty="0"/>
              <a:t>level1_007.txt</a:t>
            </a:r>
          </a:p>
          <a:p>
            <a:r>
              <a:rPr lang="en-US" altLang="ja-JP" sz="1200" dirty="0"/>
              <a:t>[CORRECT]</a:t>
            </a:r>
          </a:p>
          <a:p>
            <a:r>
              <a:rPr lang="en-US" altLang="ja-JP" sz="1200" dirty="0"/>
              <a:t>level1_008.txt</a:t>
            </a:r>
          </a:p>
          <a:p>
            <a:r>
              <a:rPr lang="en-US" altLang="ja-JP" sz="1200" dirty="0"/>
              <a:t>[CORRECT]</a:t>
            </a:r>
          </a:p>
          <a:p>
            <a:r>
              <a:rPr lang="en-US" altLang="ja-JP" sz="1200" dirty="0"/>
              <a:t>level1_009.txt</a:t>
            </a:r>
          </a:p>
          <a:p>
            <a:r>
              <a:rPr lang="en-US" altLang="ja-JP" sz="1200" dirty="0"/>
              <a:t>[CORRECT]</a:t>
            </a:r>
          </a:p>
          <a:p>
            <a:endParaRPr lang="en-US" altLang="ja-JP" sz="1200" dirty="0"/>
          </a:p>
          <a:p>
            <a:r>
              <a:rPr lang="en-US" altLang="ja-JP" sz="1200" dirty="0"/>
              <a:t>==========================</a:t>
            </a:r>
          </a:p>
          <a:p>
            <a:r>
              <a:rPr lang="en-US" altLang="ja-JP" sz="1200" dirty="0"/>
              <a:t>SUMMARY</a:t>
            </a:r>
          </a:p>
          <a:p>
            <a:r>
              <a:rPr lang="en-US" altLang="ja-JP" sz="1200" dirty="0"/>
              <a:t>CORRECT RATE: 10/10</a:t>
            </a:r>
          </a:p>
          <a:p>
            <a:r>
              <a:rPr lang="en-US" altLang="ja-JP" sz="1200" dirty="0"/>
              <a:t>ANSWER FILE NOT EXIST: 0</a:t>
            </a:r>
          </a:p>
          <a:p>
            <a:r>
              <a:rPr lang="en-US" altLang="ja-JP" sz="1200" dirty="0"/>
              <a:t>==========================</a:t>
            </a:r>
            <a:endParaRPr lang="ja-JP" altLang="en-US" sz="1200" dirty="0"/>
          </a:p>
        </p:txBody>
      </p:sp>
      <p:sp>
        <p:nvSpPr>
          <p:cNvPr id="6" name="テキスト ボックス 5"/>
          <p:cNvSpPr txBox="1"/>
          <p:nvPr/>
        </p:nvSpPr>
        <p:spPr>
          <a:xfrm>
            <a:off x="3177548" y="5070231"/>
            <a:ext cx="4253087" cy="369332"/>
          </a:xfrm>
          <a:prstGeom prst="rect">
            <a:avLst/>
          </a:prstGeom>
          <a:noFill/>
        </p:spPr>
        <p:txBody>
          <a:bodyPr wrap="none" rtlCol="0">
            <a:spAutoFit/>
          </a:bodyPr>
          <a:lstStyle/>
          <a:p>
            <a:r>
              <a:rPr lang="ja-JP" altLang="en-US" dirty="0" smtClean="0"/>
              <a:t>デフォルトで正解率</a:t>
            </a:r>
            <a:r>
              <a:rPr lang="en-US" altLang="ja-JP" dirty="0" smtClean="0"/>
              <a:t>100</a:t>
            </a:r>
            <a:r>
              <a:rPr lang="ja-JP" altLang="en-US" dirty="0" smtClean="0"/>
              <a:t>％で出るはず．</a:t>
            </a:r>
            <a:endParaRPr kumimoji="1" lang="ja-JP" altLang="en-US" dirty="0"/>
          </a:p>
        </p:txBody>
      </p:sp>
      <p:cxnSp>
        <p:nvCxnSpPr>
          <p:cNvPr id="8" name="直線矢印コネクタ 7"/>
          <p:cNvCxnSpPr/>
          <p:nvPr/>
        </p:nvCxnSpPr>
        <p:spPr>
          <a:xfrm flipH="1">
            <a:off x="1934308" y="5591908"/>
            <a:ext cx="838200" cy="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772508" y="5407242"/>
            <a:ext cx="1107996" cy="369332"/>
          </a:xfrm>
          <a:prstGeom prst="rect">
            <a:avLst/>
          </a:prstGeom>
          <a:noFill/>
        </p:spPr>
        <p:txBody>
          <a:bodyPr wrap="none" rtlCol="0">
            <a:spAutoFit/>
          </a:bodyPr>
          <a:lstStyle/>
          <a:p>
            <a:r>
              <a:rPr lang="ja-JP" altLang="en-US" dirty="0" smtClean="0"/>
              <a:t>全て一致</a:t>
            </a:r>
            <a:endParaRPr kumimoji="1" lang="ja-JP" altLang="en-US" dirty="0"/>
          </a:p>
        </p:txBody>
      </p:sp>
    </p:spTree>
    <p:extLst>
      <p:ext uri="{BB962C8B-B14F-4D97-AF65-F5344CB8AC3E}">
        <p14:creationId xmlns:p14="http://schemas.microsoft.com/office/powerpoint/2010/main" val="3544457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88090" y="1079999"/>
            <a:ext cx="7385538" cy="5155257"/>
          </a:xfrm>
          <a:prstGeom prst="rect">
            <a:avLst/>
          </a:prstGeom>
        </p:spPr>
        <p:txBody>
          <a:bodyPr wrap="square">
            <a:spAutoFit/>
          </a:bodyPr>
          <a:lstStyle/>
          <a:p>
            <a:r>
              <a:rPr lang="ja-JP" altLang="en-US" sz="700" dirty="0"/>
              <a:t>fukushima</a:t>
            </a:r>
            <a:r>
              <a:rPr lang="ja-JP" altLang="en-US" sz="700" dirty="0" smtClean="0"/>
              <a:t>@</a:t>
            </a:r>
            <a:r>
              <a:rPr lang="en-US" altLang="ja-JP" sz="700" dirty="0" err="1" smtClean="0"/>
              <a:t>letsnote</a:t>
            </a:r>
            <a:r>
              <a:rPr lang="ja-JP" altLang="en-US" sz="700" dirty="0" smtClean="0"/>
              <a:t>:</a:t>
            </a:r>
            <a:r>
              <a:rPr lang="ja-JP" altLang="en-US" sz="700" dirty="0"/>
              <a:t>~</a:t>
            </a:r>
            <a:r>
              <a:rPr lang="ja-JP" altLang="en-US" sz="700" dirty="0" smtClean="0"/>
              <a:t>/advanced_progra</a:t>
            </a:r>
            <a:r>
              <a:rPr lang="ja-JP" altLang="en-US" sz="700" dirty="0"/>
              <a:t>mming_signal_processing$ sh answer.sh result level2</a:t>
            </a:r>
          </a:p>
          <a:p>
            <a:r>
              <a:rPr lang="ja-JP" altLang="en-US" sz="700" dirty="0"/>
              <a:t>level1_000.txt</a:t>
            </a:r>
          </a:p>
          <a:p>
            <a:r>
              <a:rPr lang="ja-JP" altLang="en-US" sz="700" dirty="0"/>
              <a:t>[ANSWER FILE NOT EXIST]</a:t>
            </a:r>
          </a:p>
          <a:p>
            <a:r>
              <a:rPr lang="ja-JP" altLang="en-US" sz="700" dirty="0"/>
              <a:t>level1_001.txt</a:t>
            </a:r>
          </a:p>
          <a:p>
            <a:r>
              <a:rPr lang="ja-JP" altLang="en-US" sz="700" dirty="0"/>
              <a:t>[ANSWER FILE NOT EXIST]</a:t>
            </a:r>
          </a:p>
          <a:p>
            <a:r>
              <a:rPr lang="ja-JP" altLang="en-US" sz="700" dirty="0"/>
              <a:t>level1_002.txt</a:t>
            </a:r>
          </a:p>
          <a:p>
            <a:r>
              <a:rPr lang="ja-JP" altLang="en-US" sz="700" dirty="0"/>
              <a:t>[ANSWER FILE NOT EXIST]</a:t>
            </a:r>
          </a:p>
          <a:p>
            <a:r>
              <a:rPr lang="ja-JP" altLang="en-US" sz="700" dirty="0"/>
              <a:t>level1_003.txt</a:t>
            </a:r>
          </a:p>
          <a:p>
            <a:r>
              <a:rPr lang="ja-JP" altLang="en-US" sz="700" dirty="0"/>
              <a:t>[ANSWER FILE NOT EXIST]</a:t>
            </a:r>
          </a:p>
          <a:p>
            <a:r>
              <a:rPr lang="ja-JP" altLang="en-US" sz="700" dirty="0"/>
              <a:t>level1_004.txt</a:t>
            </a:r>
          </a:p>
          <a:p>
            <a:r>
              <a:rPr lang="ja-JP" altLang="en-US" sz="700" dirty="0"/>
              <a:t>[ANSWER FILE NOT EXIST]</a:t>
            </a:r>
          </a:p>
          <a:p>
            <a:r>
              <a:rPr lang="ja-JP" altLang="en-US" sz="700" dirty="0"/>
              <a:t>level1_005.txt</a:t>
            </a:r>
          </a:p>
          <a:p>
            <a:r>
              <a:rPr lang="ja-JP" altLang="en-US" sz="700" dirty="0"/>
              <a:t>[ANSWER FILE NOT EXIST]</a:t>
            </a:r>
          </a:p>
          <a:p>
            <a:r>
              <a:rPr lang="ja-JP" altLang="en-US" sz="700" dirty="0"/>
              <a:t>level1_006.txt</a:t>
            </a:r>
          </a:p>
          <a:p>
            <a:r>
              <a:rPr lang="ja-JP" altLang="en-US" sz="700" dirty="0"/>
              <a:t>[ANSWER FILE NOT EXIST]</a:t>
            </a:r>
          </a:p>
          <a:p>
            <a:r>
              <a:rPr lang="ja-JP" altLang="en-US" sz="700" dirty="0"/>
              <a:t>level1_007.txt</a:t>
            </a:r>
          </a:p>
          <a:p>
            <a:r>
              <a:rPr lang="ja-JP" altLang="en-US" sz="700" dirty="0"/>
              <a:t>[ANSWER FILE NOT EXIST]</a:t>
            </a:r>
          </a:p>
          <a:p>
            <a:r>
              <a:rPr lang="ja-JP" altLang="en-US" sz="700" dirty="0"/>
              <a:t>level1_008.txt</a:t>
            </a:r>
          </a:p>
          <a:p>
            <a:r>
              <a:rPr lang="ja-JP" altLang="en-US" sz="700" dirty="0"/>
              <a:t>[ANSWER FILE NOT EXIST]</a:t>
            </a:r>
          </a:p>
          <a:p>
            <a:r>
              <a:rPr lang="ja-JP" altLang="en-US" sz="700" dirty="0"/>
              <a:t>level1_009.txt</a:t>
            </a:r>
          </a:p>
          <a:p>
            <a:r>
              <a:rPr lang="ja-JP" altLang="en-US" sz="700" dirty="0"/>
              <a:t>[ANSWER FILE NOT EXIST]</a:t>
            </a:r>
          </a:p>
          <a:p>
            <a:r>
              <a:rPr lang="ja-JP" altLang="en-US" sz="700" dirty="0"/>
              <a:t>level2_000.txt</a:t>
            </a:r>
          </a:p>
          <a:p>
            <a:r>
              <a:rPr lang="ja-JP" altLang="en-US" sz="700" dirty="0"/>
              <a:t>[NOT CORRECT (IGNORE RESULT FILE)]</a:t>
            </a:r>
          </a:p>
          <a:p>
            <a:r>
              <a:rPr lang="ja-JP" altLang="en-US" sz="700" dirty="0"/>
              <a:t>level2_001.txt</a:t>
            </a:r>
          </a:p>
          <a:p>
            <a:r>
              <a:rPr lang="ja-JP" altLang="en-US" sz="700" dirty="0"/>
              <a:t>[NOT CORRECT (IGNORE RESULT FILE)]</a:t>
            </a:r>
          </a:p>
          <a:p>
            <a:r>
              <a:rPr lang="ja-JP" altLang="en-US" sz="700" dirty="0"/>
              <a:t>level2_002.txt</a:t>
            </a:r>
          </a:p>
          <a:p>
            <a:r>
              <a:rPr lang="ja-JP" altLang="en-US" sz="700" dirty="0"/>
              <a:t>[NOT CORRECT (IGNORE RESULT FILE)]</a:t>
            </a:r>
          </a:p>
          <a:p>
            <a:r>
              <a:rPr lang="ja-JP" altLang="en-US" sz="700" dirty="0"/>
              <a:t>level2_003.txt</a:t>
            </a:r>
          </a:p>
          <a:p>
            <a:r>
              <a:rPr lang="ja-JP" altLang="en-US" sz="700" dirty="0"/>
              <a:t>[NOT CORRECT (IGNORE RESULT FILE)]</a:t>
            </a:r>
          </a:p>
          <a:p>
            <a:r>
              <a:rPr lang="ja-JP" altLang="en-US" sz="700" dirty="0"/>
              <a:t>level2_004.txt</a:t>
            </a:r>
          </a:p>
          <a:p>
            <a:r>
              <a:rPr lang="ja-JP" altLang="en-US" sz="700" dirty="0"/>
              <a:t>[NOT CORRECT (IGNORE RESULT FILE)]</a:t>
            </a:r>
          </a:p>
          <a:p>
            <a:r>
              <a:rPr lang="ja-JP" altLang="en-US" sz="700" dirty="0"/>
              <a:t>level2_005.txt</a:t>
            </a:r>
          </a:p>
          <a:p>
            <a:r>
              <a:rPr lang="ja-JP" altLang="en-US" sz="700" dirty="0"/>
              <a:t>[NOT CORRECT (IGNORE RESULT FILE)]</a:t>
            </a:r>
          </a:p>
          <a:p>
            <a:r>
              <a:rPr lang="ja-JP" altLang="en-US" sz="700" dirty="0"/>
              <a:t>level2_006.txt</a:t>
            </a:r>
          </a:p>
          <a:p>
            <a:r>
              <a:rPr lang="ja-JP" altLang="en-US" sz="700" dirty="0"/>
              <a:t>[NOT CORRECT (IGNORE RESULT FILE)]</a:t>
            </a:r>
          </a:p>
          <a:p>
            <a:r>
              <a:rPr lang="ja-JP" altLang="en-US" sz="700" dirty="0"/>
              <a:t>level2_007.txt</a:t>
            </a:r>
          </a:p>
          <a:p>
            <a:r>
              <a:rPr lang="ja-JP" altLang="en-US" sz="700" dirty="0"/>
              <a:t>[NOT CORRECT (IGNORE RESULT FILE)]</a:t>
            </a:r>
          </a:p>
          <a:p>
            <a:r>
              <a:rPr lang="ja-JP" altLang="en-US" sz="700" dirty="0"/>
              <a:t>level2_008.txt</a:t>
            </a:r>
          </a:p>
          <a:p>
            <a:r>
              <a:rPr lang="ja-JP" altLang="en-US" sz="700" dirty="0"/>
              <a:t>[NOT CORRECT (IGNORE RESULT FILE)]</a:t>
            </a:r>
          </a:p>
          <a:p>
            <a:r>
              <a:rPr lang="ja-JP" altLang="en-US" sz="700" dirty="0"/>
              <a:t>level2_009.txt</a:t>
            </a:r>
          </a:p>
          <a:p>
            <a:r>
              <a:rPr lang="ja-JP" altLang="en-US" sz="700" dirty="0"/>
              <a:t>[NOT CORRECT (IGNORE RESULT FILE)]</a:t>
            </a:r>
          </a:p>
          <a:p>
            <a:endParaRPr lang="ja-JP" altLang="en-US" sz="700" dirty="0"/>
          </a:p>
          <a:p>
            <a:r>
              <a:rPr lang="ja-JP" altLang="en-US" sz="700" dirty="0"/>
              <a:t>==========================</a:t>
            </a:r>
          </a:p>
          <a:p>
            <a:r>
              <a:rPr lang="ja-JP" altLang="en-US" sz="700" dirty="0"/>
              <a:t>SUMMARY</a:t>
            </a:r>
          </a:p>
          <a:p>
            <a:r>
              <a:rPr lang="ja-JP" altLang="en-US" sz="700" dirty="0"/>
              <a:t>CORRECT RATE: 0/10</a:t>
            </a:r>
          </a:p>
          <a:p>
            <a:r>
              <a:rPr lang="ja-JP" altLang="en-US" sz="700" dirty="0"/>
              <a:t>ANSWER FILE NOT EXIST: 10</a:t>
            </a:r>
          </a:p>
          <a:p>
            <a:r>
              <a:rPr lang="ja-JP" altLang="en-US" sz="700" dirty="0"/>
              <a:t>==========================</a:t>
            </a:r>
          </a:p>
        </p:txBody>
      </p:sp>
      <p:sp>
        <p:nvSpPr>
          <p:cNvPr id="3" name="タイトル 2"/>
          <p:cNvSpPr>
            <a:spLocks noGrp="1"/>
          </p:cNvSpPr>
          <p:nvPr>
            <p:ph type="title"/>
          </p:nvPr>
        </p:nvSpPr>
        <p:spPr/>
        <p:txBody>
          <a:bodyPr>
            <a:normAutofit/>
          </a:bodyPr>
          <a:lstStyle/>
          <a:p>
            <a:r>
              <a:rPr lang="ja-JP" altLang="en-US" dirty="0" smtClean="0"/>
              <a:t>レベル</a:t>
            </a:r>
            <a:r>
              <a:rPr lang="ja-JP" altLang="en-US" dirty="0"/>
              <a:t>２</a:t>
            </a:r>
            <a:r>
              <a:rPr lang="ja-JP" altLang="en-US" dirty="0" smtClean="0"/>
              <a:t>結果（動作確認用）</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105</a:t>
            </a:fld>
            <a:endParaRPr lang="ja-JP" altLang="en-US" dirty="0"/>
          </a:p>
        </p:txBody>
      </p:sp>
      <p:sp>
        <p:nvSpPr>
          <p:cNvPr id="6" name="テキスト ボックス 5"/>
          <p:cNvSpPr txBox="1"/>
          <p:nvPr/>
        </p:nvSpPr>
        <p:spPr>
          <a:xfrm>
            <a:off x="3177548" y="5070231"/>
            <a:ext cx="5618846" cy="369332"/>
          </a:xfrm>
          <a:prstGeom prst="rect">
            <a:avLst/>
          </a:prstGeom>
          <a:noFill/>
        </p:spPr>
        <p:txBody>
          <a:bodyPr wrap="none" rtlCol="0">
            <a:spAutoFit/>
          </a:bodyPr>
          <a:lstStyle/>
          <a:p>
            <a:r>
              <a:rPr lang="ja-JP" altLang="en-US" dirty="0" smtClean="0"/>
              <a:t>そのままやったら全く見つけられず</a:t>
            </a:r>
            <a:r>
              <a:rPr lang="en-US" altLang="ja-JP" dirty="0" smtClean="0"/>
              <a:t>0</a:t>
            </a:r>
            <a:r>
              <a:rPr lang="ja-JP" altLang="en-US" dirty="0" smtClean="0"/>
              <a:t>％になるはず．</a:t>
            </a:r>
            <a:endParaRPr kumimoji="1" lang="ja-JP" altLang="en-US" dirty="0"/>
          </a:p>
        </p:txBody>
      </p:sp>
      <p:cxnSp>
        <p:nvCxnSpPr>
          <p:cNvPr id="8" name="直線矢印コネクタ 7"/>
          <p:cNvCxnSpPr/>
          <p:nvPr/>
        </p:nvCxnSpPr>
        <p:spPr>
          <a:xfrm flipH="1">
            <a:off x="1189892" y="5254897"/>
            <a:ext cx="1872844" cy="600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343924" y="5671011"/>
            <a:ext cx="4234108" cy="646331"/>
          </a:xfrm>
          <a:prstGeom prst="rect">
            <a:avLst/>
          </a:prstGeom>
          <a:noFill/>
        </p:spPr>
        <p:txBody>
          <a:bodyPr wrap="none" rtlCol="0">
            <a:spAutoFit/>
          </a:bodyPr>
          <a:lstStyle/>
          <a:p>
            <a:r>
              <a:rPr lang="en-US" altLang="ja-JP" dirty="0" smtClean="0"/>
              <a:t>Level1</a:t>
            </a:r>
            <a:r>
              <a:rPr lang="ja-JP" altLang="en-US" dirty="0" smtClean="0"/>
              <a:t>の結果を無視した個数</a:t>
            </a:r>
            <a:endParaRPr lang="en-US" altLang="ja-JP" dirty="0" smtClean="0"/>
          </a:p>
          <a:p>
            <a:r>
              <a:rPr lang="ja-JP" altLang="en-US" dirty="0" smtClean="0"/>
              <a:t>（</a:t>
            </a:r>
            <a:r>
              <a:rPr lang="en-US" altLang="ja-JP" dirty="0" smtClean="0"/>
              <a:t>level1</a:t>
            </a:r>
            <a:r>
              <a:rPr lang="ja-JP" altLang="en-US" dirty="0" smtClean="0"/>
              <a:t>のファイルも入っているため）</a:t>
            </a:r>
            <a:endParaRPr kumimoji="1" lang="ja-JP" altLang="en-US" dirty="0"/>
          </a:p>
        </p:txBody>
      </p:sp>
      <p:cxnSp>
        <p:nvCxnSpPr>
          <p:cNvPr id="11" name="直線矢印コネクタ 10"/>
          <p:cNvCxnSpPr/>
          <p:nvPr/>
        </p:nvCxnSpPr>
        <p:spPr>
          <a:xfrm flipH="1">
            <a:off x="1323049" y="5830838"/>
            <a:ext cx="1987656" cy="196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170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レベル７までをクリアする</a:t>
            </a:r>
            <a:endParaRPr lang="en-US" altLang="ja-JP" dirty="0" smtClean="0"/>
          </a:p>
          <a:p>
            <a:pPr lvl="1"/>
            <a:r>
              <a:rPr kumimoji="1" lang="ja-JP" altLang="en-US" dirty="0" smtClean="0"/>
              <a:t>速度・精度のどちらかを追求するか，そのバランスを追求するか，もしくはどちらも追及する</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106</a:t>
            </a:fld>
            <a:endParaRPr lang="ja-JP" altLang="en-US" dirty="0"/>
          </a:p>
        </p:txBody>
      </p:sp>
      <p:sp>
        <p:nvSpPr>
          <p:cNvPr id="5" name="正方形/長方形 4"/>
          <p:cNvSpPr/>
          <p:nvPr/>
        </p:nvSpPr>
        <p:spPr>
          <a:xfrm>
            <a:off x="777424" y="4117703"/>
            <a:ext cx="7575728" cy="646331"/>
          </a:xfrm>
          <a:prstGeom prst="rect">
            <a:avLst/>
          </a:prstGeom>
        </p:spPr>
        <p:txBody>
          <a:bodyPr wrap="none">
            <a:spAutoFit/>
          </a:bodyPr>
          <a:lstStyle/>
          <a:p>
            <a:r>
              <a:rPr lang="ja-JP" altLang="en-US" dirty="0" smtClean="0"/>
              <a:t> </a:t>
            </a:r>
            <a:r>
              <a:rPr lang="ja-JP" altLang="en-US" dirty="0"/>
              <a:t>unexpected </a:t>
            </a:r>
            <a:r>
              <a:rPr lang="ja-JP" altLang="en-US" dirty="0" smtClean="0"/>
              <a:t>operatorって出た場合はおそらく</a:t>
            </a:r>
            <a:r>
              <a:rPr lang="en-US" altLang="ja-JP" dirty="0" smtClean="0"/>
              <a:t>2</a:t>
            </a:r>
            <a:r>
              <a:rPr lang="ja-JP" altLang="en-US" dirty="0" smtClean="0"/>
              <a:t>つ以上マッチしている．</a:t>
            </a:r>
            <a:endParaRPr lang="en-US" altLang="ja-JP" dirty="0" smtClean="0"/>
          </a:p>
          <a:p>
            <a:r>
              <a:rPr lang="ja-JP" altLang="en-US" dirty="0" smtClean="0"/>
              <a:t>答えは１つなので，間違っている．</a:t>
            </a:r>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4600" y="1440000"/>
            <a:ext cx="8460000" cy="5213894"/>
          </a:xfrm>
        </p:spPr>
        <p:txBody>
          <a:bodyPr/>
          <a:lstStyle/>
          <a:p>
            <a:r>
              <a:rPr lang="ja-JP" altLang="en-US" dirty="0"/>
              <a:t>目標</a:t>
            </a:r>
            <a:r>
              <a:rPr lang="ja-JP" altLang="en-US" dirty="0" smtClean="0"/>
              <a:t>：異なる</a:t>
            </a:r>
            <a:r>
              <a:rPr lang="ja-JP" altLang="en-US" dirty="0"/>
              <a:t>画像を使って検証する</a:t>
            </a:r>
            <a:endParaRPr kumimoji="1" lang="en-US" altLang="ja-JP" dirty="0" smtClean="0"/>
          </a:p>
          <a:p>
            <a:r>
              <a:rPr lang="en-US" altLang="ja-JP" dirty="0" smtClean="0"/>
              <a:t>run.sh</a:t>
            </a:r>
            <a:r>
              <a:rPr lang="ja-JP" altLang="en-US" dirty="0" smtClean="0"/>
              <a:t>の簡単な修正が必要</a:t>
            </a:r>
            <a:endParaRPr lang="en-US" altLang="ja-JP" dirty="0" smtClean="0"/>
          </a:p>
          <a:p>
            <a:r>
              <a:rPr lang="ja-JP" altLang="en-US" dirty="0" smtClean="0"/>
              <a:t>答え合わせのコマンドは</a:t>
            </a:r>
            <a:r>
              <a:rPr lang="en-US" altLang="ja-JP" dirty="0" smtClean="0"/>
              <a:t/>
            </a:r>
            <a:br>
              <a:rPr lang="en-US" altLang="ja-JP" dirty="0" smtClean="0"/>
            </a:br>
            <a:r>
              <a:rPr lang="en-US" altLang="ja-JP" dirty="0" smtClean="0"/>
              <a:t>	</a:t>
            </a:r>
            <a:r>
              <a:rPr lang="ja-JP" altLang="en-US" dirty="0" smtClean="0"/>
              <a:t>「</a:t>
            </a:r>
            <a:r>
              <a:rPr lang="en-US" altLang="ja-JP" dirty="0" err="1" smtClean="0"/>
              <a:t>sh</a:t>
            </a:r>
            <a:r>
              <a:rPr lang="en-US" altLang="ja-JP" dirty="0" smtClean="0"/>
              <a:t> </a:t>
            </a:r>
            <a:r>
              <a:rPr lang="en-US" altLang="ja-JP" dirty="0"/>
              <a:t>answer</a:t>
            </a:r>
            <a:r>
              <a:rPr lang="en-US" altLang="ja-JP" dirty="0">
                <a:solidFill>
                  <a:srgbClr val="FF0000"/>
                </a:solidFill>
              </a:rPr>
              <a:t>_final</a:t>
            </a:r>
            <a:r>
              <a:rPr lang="en-US" altLang="ja-JP" dirty="0"/>
              <a:t>.sh  result </a:t>
            </a:r>
            <a:r>
              <a:rPr lang="en-US" altLang="ja-JP" dirty="0" smtClean="0"/>
              <a:t>level1</a:t>
            </a:r>
            <a:r>
              <a:rPr lang="ja-JP" altLang="en-US" dirty="0" smtClean="0"/>
              <a:t>」</a:t>
            </a:r>
            <a:endParaRPr lang="en-US" altLang="ja-JP" dirty="0" smtClean="0"/>
          </a:p>
          <a:p>
            <a:endParaRPr kumimoji="1" lang="en-US" altLang="ja-JP" dirty="0" smtClean="0"/>
          </a:p>
        </p:txBody>
      </p:sp>
      <p:sp>
        <p:nvSpPr>
          <p:cNvPr id="3" name="タイトル 2"/>
          <p:cNvSpPr>
            <a:spLocks noGrp="1"/>
          </p:cNvSpPr>
          <p:nvPr>
            <p:ph type="title"/>
          </p:nvPr>
        </p:nvSpPr>
        <p:spPr/>
        <p:txBody>
          <a:bodyPr/>
          <a:lstStyle/>
          <a:p>
            <a:r>
              <a:rPr kumimoji="1" lang="en-US" altLang="ja-JP" dirty="0" smtClean="0"/>
              <a:t>4</a:t>
            </a:r>
            <a:r>
              <a:rPr kumimoji="1" lang="ja-JP" altLang="en-US" dirty="0" smtClean="0"/>
              <a:t>週目演習課題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107</a:t>
            </a:fld>
            <a:endParaRPr lang="ja-JP" altLang="en-US" dirty="0"/>
          </a:p>
        </p:txBody>
      </p:sp>
      <p:sp>
        <p:nvSpPr>
          <p:cNvPr id="5" name="正方形/長方形 4"/>
          <p:cNvSpPr/>
          <p:nvPr/>
        </p:nvSpPr>
        <p:spPr>
          <a:xfrm>
            <a:off x="2766500" y="3733905"/>
            <a:ext cx="6134100" cy="3046988"/>
          </a:xfrm>
          <a:prstGeom prst="rect">
            <a:avLst/>
          </a:prstGeom>
        </p:spPr>
        <p:txBody>
          <a:bodyPr wrap="square">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#!/bin/</a:t>
            </a:r>
            <a:r>
              <a:rPr lang="en-US" altLang="ja-JP" sz="800" dirty="0" err="1">
                <a:solidFill>
                  <a:srgbClr val="000000"/>
                </a:solidFill>
                <a:latin typeface="ＭＳ ゴシック" panose="020B0609070205080204" pitchFamily="49" charset="-128"/>
                <a:ea typeface="ＭＳ ゴシック" panose="020B0609070205080204" pitchFamily="49" charset="-128"/>
              </a:rPr>
              <a:t>sh</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8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ja-JP" altLang="en-US" sz="8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800" dirty="0">
                <a:solidFill>
                  <a:srgbClr val="000000"/>
                </a:solidFill>
                <a:latin typeface="ＭＳ ゴシック" panose="020B0609070205080204" pitchFamily="49" charset="-128"/>
                <a:ea typeface="ＭＳ ゴシック" panose="020B0609070205080204" pitchFamily="49" charset="-128"/>
              </a:rPr>
              <a:t>for image in $1/</a:t>
            </a:r>
            <a:r>
              <a:rPr lang="en-US" altLang="ja-JP" sz="800" dirty="0">
                <a:solidFill>
                  <a:srgbClr val="FF0000"/>
                </a:solidFill>
                <a:latin typeface="ＭＳ ゴシック" panose="020B0609070205080204" pitchFamily="49" charset="-128"/>
                <a:ea typeface="ＭＳ ゴシック" panose="020B0609070205080204" pitchFamily="49" charset="-128"/>
              </a:rPr>
              <a:t>test</a:t>
            </a:r>
            <a:r>
              <a:rPr lang="en-US" altLang="ja-JP" sz="800" dirty="0">
                <a:solidFill>
                  <a:srgbClr val="000000"/>
                </a:solidFill>
                <a:latin typeface="ＭＳ ゴシック" panose="020B0609070205080204" pitchFamily="49" charset="-128"/>
                <a:ea typeface="ＭＳ ゴシック" panose="020B0609070205080204" pitchFamily="49" charset="-128"/>
              </a:rPr>
              <a:t>/*.ppm; do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a:t>
            </a:r>
            <a:r>
              <a:rPr lang="en-US" altLang="ja-JP" sz="800" dirty="0">
                <a:solidFill>
                  <a:schemeClr val="tx1">
                    <a:lumMod val="50000"/>
                    <a:lumOff val="50000"/>
                  </a:schemeClr>
                </a:solidFill>
                <a:latin typeface="+mj-ea"/>
              </a:rPr>
              <a:t>/test/</a:t>
            </a:r>
            <a:r>
              <a:rPr lang="ja-JP" altLang="en-US" sz="800" dirty="0">
                <a:solidFill>
                  <a:schemeClr val="tx1">
                    <a:lumMod val="50000"/>
                    <a:lumOff val="50000"/>
                  </a:schemeClr>
                </a:solidFill>
                <a:latin typeface="+mj-ea"/>
              </a:rPr>
              <a:t>のディレクトリ内のすべての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ファイルに関してループ</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${image}`</a:t>
            </a:r>
          </a:p>
          <a:p>
            <a:r>
              <a:rPr lang="en-US" altLang="ja-JP" sz="800" dirty="0">
                <a:solidFill>
                  <a:srgbClr val="000000"/>
                </a:solidFill>
                <a:latin typeface="ＭＳ ゴシック" panose="020B0609070205080204" pitchFamily="49" charset="-128"/>
                <a:ea typeface="ＭＳ ゴシック" panose="020B0609070205080204" pitchFamily="49" charset="-128"/>
              </a:rPr>
              <a:t>    name="</a:t>
            </a:r>
            <a:r>
              <a:rPr lang="en-US" altLang="ja-JP" sz="800" dirty="0" err="1">
                <a:solidFill>
                  <a:srgbClr val="000000"/>
                </a:solidFill>
                <a:latin typeface="ＭＳ ゴシック" panose="020B0609070205080204" pitchFamily="49" charset="-128"/>
                <a:ea typeface="ＭＳ ゴシック" panose="020B0609070205080204" pitchFamily="49" charset="-128"/>
              </a:rPr>
              <a:t>imgproc</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x=0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変数ｘを０に</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   convert -median 1 "${image}" "${name}"</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Imagemagick</a:t>
            </a:r>
            <a:r>
              <a:rPr lang="ja-JP" altLang="en-US" sz="800" dirty="0">
                <a:solidFill>
                  <a:schemeClr val="tx1">
                    <a:lumMod val="50000"/>
                    <a:lumOff val="50000"/>
                  </a:schemeClr>
                </a:solidFill>
                <a:latin typeface="+mj-ea"/>
              </a:rPr>
              <a:t>で処理して</a:t>
            </a:r>
            <a:r>
              <a:rPr lang="en-US" altLang="ja-JP" sz="800" dirty="0">
                <a:solidFill>
                  <a:schemeClr val="tx1">
                    <a:lumMod val="50000"/>
                    <a:lumOff val="50000"/>
                  </a:schemeClr>
                </a:solidFill>
                <a:latin typeface="+mj-ea"/>
              </a:rPr>
              <a:t>/</a:t>
            </a:r>
            <a:r>
              <a:rPr lang="en-US" altLang="ja-JP" sz="800" dirty="0" err="1">
                <a:solidFill>
                  <a:schemeClr val="tx1">
                    <a:lumMod val="50000"/>
                    <a:lumOff val="50000"/>
                  </a:schemeClr>
                </a:solidFill>
                <a:latin typeface="+mj-ea"/>
              </a:rPr>
              <a:t>imgproc</a:t>
            </a:r>
            <a:r>
              <a:rPr lang="ja-JP" altLang="en-US" sz="800" dirty="0">
                <a:solidFill>
                  <a:schemeClr val="tx1">
                    <a:lumMod val="50000"/>
                    <a:lumOff val="50000"/>
                  </a:schemeClr>
                </a:solidFill>
                <a:latin typeface="+mj-ea"/>
              </a:rPr>
              <a:t>に書き出し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rotation=0 </a:t>
            </a:r>
            <a:r>
              <a:rPr lang="en-US" altLang="ja-JP" sz="800" dirty="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800" dirty="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8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en-US" altLang="ja-JP" sz="800" dirty="0" err="1">
                <a:solidFill>
                  <a:srgbClr val="000000"/>
                </a:solidFill>
                <a:latin typeface="ＭＳ ゴシック" panose="020B0609070205080204" pitchFamily="49" charset="-128"/>
                <a:ea typeface="ＭＳ ゴシック" panose="020B0609070205080204" pitchFamily="49" charset="-128"/>
              </a:rPr>
              <a:t>bname</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ベースネームを表示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for template in $1/*.ppm; do</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第</a:t>
            </a:r>
            <a:r>
              <a:rPr lang="en-US" altLang="ja-JP" sz="800" dirty="0">
                <a:solidFill>
                  <a:schemeClr val="tx1">
                    <a:lumMod val="50000"/>
                    <a:lumOff val="50000"/>
                  </a:schemeClr>
                </a:solidFill>
                <a:latin typeface="+mj-ea"/>
              </a:rPr>
              <a:t>1</a:t>
            </a:r>
            <a:r>
              <a:rPr lang="ja-JP" altLang="en-US" sz="800" dirty="0">
                <a:solidFill>
                  <a:schemeClr val="tx1">
                    <a:lumMod val="50000"/>
                    <a:lumOff val="50000"/>
                  </a:schemeClr>
                </a:solidFill>
                <a:latin typeface="+mj-ea"/>
              </a:rPr>
              <a:t>引数のディレクトリ内すべての</a:t>
            </a:r>
            <a:r>
              <a:rPr lang="en-US" altLang="ja-JP" sz="800" dirty="0">
                <a:solidFill>
                  <a:schemeClr val="tx1">
                    <a:lumMod val="50000"/>
                    <a:lumOff val="50000"/>
                  </a:schemeClr>
                </a:solidFill>
                <a:latin typeface="+mj-ea"/>
              </a:rPr>
              <a:t>ppm</a:t>
            </a:r>
            <a:r>
              <a:rPr lang="ja-JP" altLang="en-US" sz="800" dirty="0">
                <a:solidFill>
                  <a:schemeClr val="tx1">
                    <a:lumMod val="50000"/>
                    <a:lumOff val="50000"/>
                  </a:schemeClr>
                </a:solidFill>
                <a:latin typeface="+mj-ea"/>
              </a:rPr>
              <a:t>に関してループ</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echo `</a:t>
            </a:r>
            <a:r>
              <a:rPr lang="en-US" altLang="ja-JP" sz="800" dirty="0" err="1">
                <a:solidFill>
                  <a:srgbClr val="000000"/>
                </a:solidFill>
                <a:latin typeface="ＭＳ ゴシック" panose="020B0609070205080204" pitchFamily="49" charset="-128"/>
                <a:ea typeface="ＭＳ ゴシック" panose="020B0609070205080204" pitchFamily="49" charset="-128"/>
              </a:rPr>
              <a:t>basename</a:t>
            </a:r>
            <a:r>
              <a:rPr lang="en-US" altLang="ja-JP" sz="800" dirty="0">
                <a:solidFill>
                  <a:srgbClr val="000000"/>
                </a:solidFill>
                <a:latin typeface="ＭＳ ゴシック" panose="020B0609070205080204" pitchFamily="49" charset="-128"/>
                <a:ea typeface="ＭＳ ゴシック" panose="020B0609070205080204" pitchFamily="49" charset="-128"/>
              </a:rPr>
              <a:t> ${template}`</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テンプレート画像の名前を表示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if [ $x = 0 ]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 #</a:t>
            </a:r>
            <a:r>
              <a:rPr lang="ja-JP" altLang="en-US" sz="800" dirty="0">
                <a:solidFill>
                  <a:schemeClr val="tx1">
                    <a:lumMod val="50000"/>
                    <a:lumOff val="50000"/>
                  </a:schemeClr>
                </a:solidFill>
                <a:latin typeface="+mj-ea"/>
              </a:rPr>
              <a:t>もし変数ｘが０だったら？</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then</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下記コマンドを実行．</a:t>
            </a:r>
            <a:r>
              <a:rPr lang="en-US" altLang="ja-JP" sz="800" dirty="0" err="1">
                <a:solidFill>
                  <a:schemeClr val="tx1">
                    <a:lumMod val="50000"/>
                    <a:lumOff val="50000"/>
                  </a:schemeClr>
                </a:solidFill>
                <a:latin typeface="+mj-ea"/>
              </a:rPr>
              <a:t>cp</a:t>
            </a:r>
            <a:r>
              <a:rPr lang="ja-JP" altLang="en-US" sz="800" dirty="0">
                <a:solidFill>
                  <a:schemeClr val="tx1">
                    <a:lumMod val="50000"/>
                    <a:lumOff val="50000"/>
                  </a:schemeClr>
                </a:solidFill>
                <a:latin typeface="+mj-ea"/>
              </a:rPr>
              <a:t>は，出力テキストをクリアして，結果を</a:t>
            </a:r>
            <a:r>
              <a:rPr lang="en-US" altLang="ja-JP" sz="800" dirty="0">
                <a:solidFill>
                  <a:schemeClr val="tx1">
                    <a:lumMod val="50000"/>
                    <a:lumOff val="50000"/>
                  </a:schemeClr>
                </a:solidFill>
                <a:latin typeface="+mj-ea"/>
              </a:rPr>
              <a:t>print</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オプションや閾値の変更を試してみること．</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800" dirty="0" err="1">
                <a:solidFill>
                  <a:srgbClr val="000000"/>
                </a:solidFill>
                <a:latin typeface="ＭＳ ゴシック" panose="020B0609070205080204" pitchFamily="49" charset="-128"/>
                <a:ea typeface="ＭＳ ゴシック" panose="020B0609070205080204" pitchFamily="49" charset="-128"/>
              </a:rPr>
              <a:t>cp</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x=1</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に１を代入して，同じ画像ファイルではクリア命令をしないようにする</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else</a:t>
            </a:r>
          </a:p>
          <a:p>
            <a:r>
              <a:rPr lang="ja-JP" altLang="en-US" sz="800" dirty="0">
                <a:solidFill>
                  <a:schemeClr val="tx1">
                    <a:lumMod val="50000"/>
                    <a:lumOff val="50000"/>
                  </a:schemeClr>
                </a:solidFill>
                <a:latin typeface="+mj-ea"/>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最初以外（</a:t>
            </a:r>
            <a:r>
              <a:rPr lang="en-US" altLang="ja-JP" sz="800" dirty="0">
                <a:solidFill>
                  <a:schemeClr val="tx1">
                    <a:lumMod val="50000"/>
                    <a:lumOff val="50000"/>
                  </a:schemeClr>
                </a:solidFill>
                <a:latin typeface="+mj-ea"/>
              </a:rPr>
              <a:t>x=</a:t>
            </a:r>
            <a:r>
              <a:rPr lang="ja-JP" altLang="en-US" sz="800" dirty="0">
                <a:solidFill>
                  <a:schemeClr val="tx1">
                    <a:lumMod val="50000"/>
                    <a:lumOff val="50000"/>
                  </a:schemeClr>
                </a:solidFill>
                <a:latin typeface="+mj-ea"/>
              </a:rPr>
              <a:t>１</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は</a:t>
            </a:r>
            <a:r>
              <a:rPr lang="en-US" altLang="ja-JP" sz="800" dirty="0">
                <a:solidFill>
                  <a:schemeClr val="tx1">
                    <a:lumMod val="50000"/>
                    <a:lumOff val="50000"/>
                  </a:schemeClr>
                </a:solidFill>
                <a:latin typeface="+mj-ea"/>
              </a:rPr>
              <a:t>c</a:t>
            </a:r>
            <a:r>
              <a:rPr lang="ja-JP" altLang="en-US" sz="800" dirty="0">
                <a:solidFill>
                  <a:schemeClr val="tx1">
                    <a:lumMod val="50000"/>
                    <a:lumOff val="50000"/>
                  </a:schemeClr>
                </a:solidFill>
                <a:latin typeface="+mj-ea"/>
              </a:rPr>
              <a:t>オプションを使わない</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800" dirty="0">
                <a:solidFill>
                  <a:srgbClr val="000000"/>
                </a:solidFill>
                <a:latin typeface="ＭＳ ゴシック" panose="020B0609070205080204" pitchFamily="49" charset="-128"/>
                <a:ea typeface="ＭＳ ゴシック" panose="020B0609070205080204" pitchFamily="49" charset="-128"/>
              </a:rPr>
              <a:t>fi</a:t>
            </a:r>
          </a:p>
          <a:p>
            <a:r>
              <a:rPr lang="en-US" altLang="ja-JP" sz="800" dirty="0">
                <a:solidFill>
                  <a:srgbClr val="000000"/>
                </a:solidFill>
                <a:latin typeface="ＭＳ ゴシック" panose="020B0609070205080204" pitchFamily="49" charset="-128"/>
                <a:ea typeface="ＭＳ ゴシック" panose="020B0609070205080204" pitchFamily="49" charset="-128"/>
              </a:rPr>
              <a:t>    done</a:t>
            </a:r>
          </a:p>
          <a:p>
            <a:r>
              <a:rPr lang="en-US" altLang="ja-JP" sz="800" dirty="0">
                <a:solidFill>
                  <a:srgbClr val="000000"/>
                </a:solidFill>
                <a:latin typeface="ＭＳ ゴシック" panose="020B0609070205080204" pitchFamily="49" charset="-128"/>
                <a:ea typeface="ＭＳ ゴシック" panose="020B0609070205080204" pitchFamily="49" charset="-128"/>
              </a:rPr>
              <a:t>    echo “”</a:t>
            </a:r>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chemeClr val="tx1">
                    <a:lumMod val="50000"/>
                    <a:lumOff val="50000"/>
                  </a:schemeClr>
                </a:solidFill>
                <a:latin typeface="+mj-ea"/>
              </a:rPr>
              <a:t>#</a:t>
            </a:r>
            <a:r>
              <a:rPr lang="ja-JP" altLang="en-US" sz="800" dirty="0">
                <a:solidFill>
                  <a:schemeClr val="tx1">
                    <a:lumMod val="50000"/>
                    <a:lumOff val="50000"/>
                  </a:schemeClr>
                </a:solidFill>
                <a:latin typeface="+mj-ea"/>
              </a:rPr>
              <a:t>空行を表示</a:t>
            </a:r>
            <a:endParaRPr lang="en-US" altLang="ja-JP"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done</a:t>
            </a:r>
            <a:endParaRPr lang="ja-JP" altLang="en-US" sz="800" dirty="0"/>
          </a:p>
        </p:txBody>
      </p:sp>
      <p:cxnSp>
        <p:nvCxnSpPr>
          <p:cNvPr id="7" name="直線矢印コネクタ 6"/>
          <p:cNvCxnSpPr/>
          <p:nvPr/>
        </p:nvCxnSpPr>
        <p:spPr>
          <a:xfrm flipV="1">
            <a:off x="1760025" y="4130675"/>
            <a:ext cx="2000250" cy="971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11150" y="4933032"/>
            <a:ext cx="3066673" cy="646331"/>
          </a:xfrm>
          <a:prstGeom prst="rect">
            <a:avLst/>
          </a:prstGeom>
          <a:noFill/>
        </p:spPr>
        <p:txBody>
          <a:bodyPr wrap="none" rtlCol="0">
            <a:spAutoFit/>
          </a:bodyPr>
          <a:lstStyle/>
          <a:p>
            <a:r>
              <a:rPr kumimoji="1" lang="en-US" altLang="ja-JP" dirty="0" smtClean="0"/>
              <a:t>test</a:t>
            </a:r>
            <a:r>
              <a:rPr kumimoji="1" lang="ja-JP" altLang="en-US" dirty="0" smtClean="0"/>
              <a:t>を</a:t>
            </a:r>
            <a:r>
              <a:rPr kumimoji="1" lang="en-US" altLang="ja-JP" dirty="0" smtClean="0"/>
              <a:t>final</a:t>
            </a:r>
            <a:r>
              <a:rPr kumimoji="1" lang="ja-JP" altLang="en-US" dirty="0" smtClean="0"/>
              <a:t>にリネームすると</a:t>
            </a:r>
            <a:endParaRPr kumimoji="1" lang="en-US" altLang="ja-JP" dirty="0" smtClean="0"/>
          </a:p>
          <a:p>
            <a:r>
              <a:rPr kumimoji="1" lang="ja-JP" altLang="en-US" dirty="0" smtClean="0"/>
              <a:t>別画像が使える</a:t>
            </a:r>
            <a:endParaRPr kumimoji="1" lang="ja-JP" altLang="en-US" dirty="0"/>
          </a:p>
        </p:txBody>
      </p:sp>
      <p:sp>
        <p:nvSpPr>
          <p:cNvPr id="10" name="正方形/長方形 9"/>
          <p:cNvSpPr/>
          <p:nvPr/>
        </p:nvSpPr>
        <p:spPr>
          <a:xfrm>
            <a:off x="4887577" y="6279742"/>
            <a:ext cx="2648482" cy="369332"/>
          </a:xfrm>
          <a:prstGeom prst="rect">
            <a:avLst/>
          </a:prstGeom>
        </p:spPr>
        <p:txBody>
          <a:bodyPr wrap="none">
            <a:spAutoFit/>
          </a:bodyPr>
          <a:lstStyle/>
          <a:p>
            <a:r>
              <a:rPr lang="en-US" altLang="ja-JP" dirty="0" smtClean="0"/>
              <a:t>run.sh</a:t>
            </a:r>
            <a:r>
              <a:rPr lang="ja-JP" altLang="en-US" dirty="0" smtClean="0"/>
              <a:t>のファイルの中身</a:t>
            </a:r>
            <a:endParaRPr lang="ja-JP" altLang="en-US" dirty="0"/>
          </a:p>
        </p:txBody>
      </p:sp>
      <p:sp>
        <p:nvSpPr>
          <p:cNvPr id="8" name="テキスト ボックス 7"/>
          <p:cNvSpPr txBox="1"/>
          <p:nvPr/>
        </p:nvSpPr>
        <p:spPr>
          <a:xfrm>
            <a:off x="6664570" y="1974344"/>
            <a:ext cx="2343911" cy="369332"/>
          </a:xfrm>
          <a:prstGeom prst="rect">
            <a:avLst/>
          </a:prstGeom>
          <a:noFill/>
        </p:spPr>
        <p:txBody>
          <a:bodyPr wrap="none" rtlCol="0">
            <a:spAutoFit/>
          </a:bodyPr>
          <a:lstStyle/>
          <a:p>
            <a:r>
              <a:rPr kumimoji="1" lang="en-US" altLang="ja-JP" dirty="0" smtClean="0"/>
              <a:t>※</a:t>
            </a:r>
            <a:r>
              <a:rPr kumimoji="1" lang="ja-JP" altLang="en-US" dirty="0" smtClean="0"/>
              <a:t> 画像が増えて</a:t>
            </a:r>
            <a:r>
              <a:rPr kumimoji="1" lang="en-US" altLang="ja-JP" dirty="0" smtClean="0"/>
              <a:t>20</a:t>
            </a:r>
            <a:r>
              <a:rPr kumimoji="1" lang="ja-JP" altLang="en-US" dirty="0" smtClean="0"/>
              <a:t>個</a:t>
            </a:r>
            <a:endParaRPr kumimoji="1" lang="en-US" altLang="ja-JP" dirty="0" smtClean="0"/>
          </a:p>
        </p:txBody>
      </p:sp>
      <p:sp>
        <p:nvSpPr>
          <p:cNvPr id="11" name="テキスト ボックス 10"/>
          <p:cNvSpPr txBox="1"/>
          <p:nvPr/>
        </p:nvSpPr>
        <p:spPr>
          <a:xfrm>
            <a:off x="6559182" y="3549239"/>
            <a:ext cx="2555508" cy="369332"/>
          </a:xfrm>
          <a:prstGeom prst="rect">
            <a:avLst/>
          </a:prstGeom>
          <a:noFill/>
        </p:spPr>
        <p:txBody>
          <a:bodyPr wrap="none" rtlCol="0">
            <a:spAutoFit/>
          </a:bodyPr>
          <a:lstStyle/>
          <a:p>
            <a:r>
              <a:rPr kumimoji="1" lang="en-US" altLang="ja-JP" dirty="0" smtClean="0"/>
              <a:t>※</a:t>
            </a:r>
            <a:r>
              <a:rPr kumimoji="1" lang="ja-JP" altLang="en-US" dirty="0" smtClean="0"/>
              <a:t> １～７を適切に変更</a:t>
            </a:r>
            <a:endParaRPr kumimoji="1" lang="en-US" altLang="ja-JP" dirty="0" smtClean="0"/>
          </a:p>
        </p:txBody>
      </p:sp>
    </p:spTree>
    <p:extLst>
      <p:ext uri="{BB962C8B-B14F-4D97-AF65-F5344CB8AC3E}">
        <p14:creationId xmlns:p14="http://schemas.microsoft.com/office/powerpoint/2010/main" val="35084592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８．参考資料・ヒント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108</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10000"/>
          </a:bodyPr>
          <a:lstStyle/>
          <a:p>
            <a:r>
              <a:rPr kumimoji="1" lang="ja-JP" altLang="en-US" dirty="0" smtClean="0"/>
              <a:t>レベル２：</a:t>
            </a:r>
            <a:r>
              <a:rPr kumimoji="1" lang="en-US" altLang="ja-JP" dirty="0" err="1" smtClean="0"/>
              <a:t>imagemagick</a:t>
            </a:r>
            <a:r>
              <a:rPr kumimoji="1" lang="ja-JP" altLang="en-US" dirty="0" smtClean="0"/>
              <a:t>でメディア</a:t>
            </a:r>
            <a:r>
              <a:rPr lang="ja-JP" altLang="en-US" dirty="0" smtClean="0"/>
              <a:t>フィルタを使いましょう＆閾値の</a:t>
            </a:r>
            <a:r>
              <a:rPr lang="en-US" altLang="ja-JP" dirty="0" smtClean="0"/>
              <a:t>0.5</a:t>
            </a:r>
            <a:r>
              <a:rPr lang="ja-JP" altLang="en-US" dirty="0" smtClean="0"/>
              <a:t>をいじってみましょう．</a:t>
            </a:r>
            <a:endParaRPr lang="en-US" altLang="ja-JP" dirty="0" smtClean="0"/>
          </a:p>
          <a:p>
            <a:r>
              <a:rPr kumimoji="1" lang="ja-JP" altLang="en-US" dirty="0" smtClean="0"/>
              <a:t>レベル３：</a:t>
            </a:r>
            <a:r>
              <a:rPr lang="en-US" altLang="ja-JP" dirty="0"/>
              <a:t> </a:t>
            </a:r>
            <a:r>
              <a:rPr lang="en-US" altLang="ja-JP" dirty="0" err="1"/>
              <a:t>imagemagick</a:t>
            </a:r>
            <a:r>
              <a:rPr lang="ja-JP" altLang="en-US" dirty="0" smtClean="0"/>
              <a:t>でコントラスト強調する</a:t>
            </a:r>
            <a:r>
              <a:rPr lang="en-US" altLang="ja-JP" dirty="0" smtClean="0"/>
              <a:t>&amp;</a:t>
            </a:r>
            <a:r>
              <a:rPr lang="ja-JP" altLang="en-US" dirty="0"/>
              <a:t> ＆閾値の</a:t>
            </a:r>
            <a:r>
              <a:rPr lang="en-US" altLang="ja-JP" dirty="0"/>
              <a:t>0.5</a:t>
            </a:r>
            <a:r>
              <a:rPr lang="ja-JP" altLang="en-US" dirty="0"/>
              <a:t>をいじって</a:t>
            </a:r>
            <a:r>
              <a:rPr lang="ja-JP" altLang="en-US" dirty="0" smtClean="0"/>
              <a:t>みましょう </a:t>
            </a:r>
            <a:r>
              <a:rPr lang="en-US" altLang="ja-JP" dirty="0" smtClean="0"/>
              <a:t>or/and matching</a:t>
            </a:r>
            <a:r>
              <a:rPr lang="ja-JP" altLang="en-US" dirty="0" smtClean="0"/>
              <a:t>を改良しましょう</a:t>
            </a:r>
            <a:r>
              <a:rPr lang="ja-JP" altLang="en-US" dirty="0"/>
              <a:t>．</a:t>
            </a:r>
            <a:endParaRPr lang="en-US" altLang="ja-JP" dirty="0" smtClean="0"/>
          </a:p>
          <a:p>
            <a:r>
              <a:rPr lang="ja-JP" altLang="en-US" dirty="0" smtClean="0"/>
              <a:t>レベル４：</a:t>
            </a:r>
            <a:r>
              <a:rPr lang="en-US" altLang="ja-JP" dirty="0" err="1" smtClean="0"/>
              <a:t>imagemagick</a:t>
            </a:r>
            <a:r>
              <a:rPr lang="ja-JP" altLang="en-US" dirty="0" smtClean="0"/>
              <a:t>で何かの画像処理をする（エッジを出してみるとか）</a:t>
            </a:r>
            <a:r>
              <a:rPr lang="en-US" altLang="ja-JP" dirty="0" smtClean="0"/>
              <a:t>or</a:t>
            </a:r>
            <a:r>
              <a:rPr lang="ja-JP" altLang="en-US" dirty="0" smtClean="0"/>
              <a:t>マッチングを改良しましょう．</a:t>
            </a:r>
            <a:endParaRPr kumimoji="1" lang="en-US" altLang="ja-JP" dirty="0" smtClean="0"/>
          </a:p>
          <a:p>
            <a:r>
              <a:rPr kumimoji="1" lang="ja-JP" altLang="en-US" dirty="0" smtClean="0"/>
              <a:t>レベル５</a:t>
            </a:r>
            <a:r>
              <a:rPr kumimoji="1" lang="en-US" altLang="ja-JP" dirty="0" smtClean="0"/>
              <a:t>/6</a:t>
            </a:r>
            <a:r>
              <a:rPr kumimoji="1" lang="ja-JP" altLang="en-US" dirty="0" smtClean="0"/>
              <a:t>：</a:t>
            </a:r>
            <a:r>
              <a:rPr kumimoji="1" lang="en-US" altLang="ja-JP" dirty="0" smtClean="0"/>
              <a:t>run.sh</a:t>
            </a:r>
            <a:r>
              <a:rPr kumimoji="1" lang="ja-JP" altLang="en-US" dirty="0" smtClean="0"/>
              <a:t>に</a:t>
            </a:r>
            <a:r>
              <a:rPr kumimoji="1" lang="en-US" altLang="ja-JP" dirty="0" err="1" smtClean="0"/>
              <a:t>imagemagick</a:t>
            </a:r>
            <a:r>
              <a:rPr kumimoji="1" lang="ja-JP" altLang="en-US" dirty="0" err="1" smtClean="0"/>
              <a:t>で拡</a:t>
            </a:r>
            <a:r>
              <a:rPr kumimoji="1" lang="ja-JP" altLang="en-US" dirty="0" smtClean="0"/>
              <a:t>大・回転するループを入れるか，</a:t>
            </a:r>
            <a:r>
              <a:rPr kumimoji="1" lang="en-US" altLang="ja-JP" dirty="0" smtClean="0"/>
              <a:t>matching</a:t>
            </a:r>
            <a:r>
              <a:rPr lang="ja-JP" altLang="en-US" dirty="0"/>
              <a:t>を</a:t>
            </a:r>
            <a:r>
              <a:rPr kumimoji="1" lang="ja-JP" altLang="en-US" dirty="0" smtClean="0"/>
              <a:t>画像拡大・回転に対応するように変更しましょう．</a:t>
            </a:r>
            <a:endParaRPr kumimoji="1" lang="en-US" altLang="ja-JP" dirty="0" smtClean="0"/>
          </a:p>
          <a:p>
            <a:r>
              <a:rPr lang="ja-JP" altLang="en-US" dirty="0" smtClean="0"/>
              <a:t>レベル７：すべてに対応するのは難しいことを理解したうえで総合的に頑張りましょう．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各レベルのヒント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109</a:t>
            </a:fld>
            <a:endParaRPr lang="ja-JP" altLang="en-US" dirty="0"/>
          </a:p>
        </p:txBody>
      </p:sp>
    </p:spTree>
    <p:extLst>
      <p:ext uri="{BB962C8B-B14F-4D97-AF65-F5344CB8AC3E}">
        <p14:creationId xmlns:p14="http://schemas.microsoft.com/office/powerpoint/2010/main" val="208947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
        <p:nvSpPr>
          <p:cNvPr id="14" name="テキスト ボックス 13"/>
          <p:cNvSpPr txBox="1"/>
          <p:nvPr/>
        </p:nvSpPr>
        <p:spPr>
          <a:xfrm>
            <a:off x="2524125" y="6082801"/>
            <a:ext cx="4801314" cy="369332"/>
          </a:xfrm>
          <a:prstGeom prst="rect">
            <a:avLst/>
          </a:prstGeom>
          <a:noFill/>
        </p:spPr>
        <p:txBody>
          <a:bodyPr wrap="none" rtlCol="0">
            <a:spAutoFit/>
          </a:bodyPr>
          <a:lstStyle/>
          <a:p>
            <a:r>
              <a:rPr kumimoji="1" lang="ja-JP" altLang="en-US" dirty="0" smtClean="0"/>
              <a:t>画像にノイズがのる．類似度は０に</a:t>
            </a:r>
            <a:r>
              <a:rPr kumimoji="1" lang="ja-JP" altLang="en-US" b="1" dirty="0" smtClean="0"/>
              <a:t>ならない</a:t>
            </a:r>
            <a:endParaRPr kumimoji="1" lang="ja-JP" altLang="en-US" b="1"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4105602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110</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111</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112</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113</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114</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115</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
        <p:nvSpPr>
          <p:cNvPr id="14" name="テキスト ボックス 13"/>
          <p:cNvSpPr txBox="1"/>
          <p:nvPr/>
        </p:nvSpPr>
        <p:spPr>
          <a:xfrm>
            <a:off x="3335030" y="6082801"/>
            <a:ext cx="2492990" cy="369332"/>
          </a:xfrm>
          <a:prstGeom prst="rect">
            <a:avLst/>
          </a:prstGeom>
          <a:noFill/>
        </p:spPr>
        <p:txBody>
          <a:bodyPr wrap="none" rtlCol="0">
            <a:spAutoFit/>
          </a:bodyPr>
          <a:lstStyle/>
          <a:p>
            <a:r>
              <a:rPr kumimoji="1" lang="ja-JP" altLang="en-US" dirty="0" smtClean="0"/>
              <a:t>画像の明るさが変わる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8990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レベル４</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
        <p:nvSpPr>
          <p:cNvPr id="14" name="テキスト ボックス 13"/>
          <p:cNvSpPr txBox="1"/>
          <p:nvPr/>
        </p:nvSpPr>
        <p:spPr>
          <a:xfrm>
            <a:off x="2524125" y="6082801"/>
            <a:ext cx="3416320" cy="369332"/>
          </a:xfrm>
          <a:prstGeom prst="rect">
            <a:avLst/>
          </a:prstGeom>
          <a:noFill/>
        </p:spPr>
        <p:txBody>
          <a:bodyPr wrap="none" rtlCol="0">
            <a:spAutoFit/>
          </a:bodyPr>
          <a:lstStyle/>
          <a:p>
            <a:r>
              <a:rPr kumimoji="1" lang="ja-JP" altLang="en-US" dirty="0" smtClean="0"/>
              <a:t>テンプレートが背景に等価する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13982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
        <p:nvSpPr>
          <p:cNvPr id="14" name="テキスト ボックス 13"/>
          <p:cNvSpPr txBox="1"/>
          <p:nvPr/>
        </p:nvSpPr>
        <p:spPr>
          <a:xfrm>
            <a:off x="3238500" y="6082801"/>
            <a:ext cx="2723823" cy="369332"/>
          </a:xfrm>
          <a:prstGeom prst="rect">
            <a:avLst/>
          </a:prstGeom>
          <a:noFill/>
        </p:spPr>
        <p:txBody>
          <a:bodyPr wrap="none" rtlCol="0">
            <a:spAutoFit/>
          </a:bodyPr>
          <a:lstStyle/>
          <a:p>
            <a:r>
              <a:rPr kumimoji="1" lang="ja-JP" altLang="en-US" dirty="0" smtClean="0"/>
              <a:t>テンプレートが拡大する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215435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レベル６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
        <p:nvSpPr>
          <p:cNvPr id="14" name="テキスト ボックス 13"/>
          <p:cNvSpPr txBox="1"/>
          <p:nvPr/>
        </p:nvSpPr>
        <p:spPr>
          <a:xfrm>
            <a:off x="3219450" y="6082801"/>
            <a:ext cx="2723823" cy="369332"/>
          </a:xfrm>
          <a:prstGeom prst="rect">
            <a:avLst/>
          </a:prstGeom>
          <a:noFill/>
        </p:spPr>
        <p:txBody>
          <a:bodyPr wrap="none" rtlCol="0">
            <a:spAutoFit/>
          </a:bodyPr>
          <a:lstStyle/>
          <a:p>
            <a:r>
              <a:rPr kumimoji="1" lang="ja-JP" altLang="en-US" dirty="0" smtClean="0"/>
              <a:t>テンプレートが回転する</a:t>
            </a:r>
            <a:endParaRPr kumimoji="1" lang="ja-JP" altLang="en-US" dirty="0"/>
          </a:p>
        </p:txBody>
      </p:sp>
      <p:pic>
        <p:nvPicPr>
          <p:cNvPr id="15" name="図 14"/>
          <p:cNvPicPr>
            <a:picLocks noChangeAspect="1"/>
          </p:cNvPicPr>
          <p:nvPr/>
        </p:nvPicPr>
        <p:blipFill>
          <a:blip r:embed="rId2"/>
          <a:stretch>
            <a:fillRect/>
          </a:stretch>
        </p:blipFill>
        <p:spPr>
          <a:xfrm>
            <a:off x="923925" y="1133475"/>
            <a:ext cx="7315200" cy="4876800"/>
          </a:xfrm>
          <a:prstGeom prst="rect">
            <a:avLst/>
          </a:prstGeom>
        </p:spPr>
      </p:pic>
    </p:spTree>
    <p:extLst>
      <p:ext uri="{BB962C8B-B14F-4D97-AF65-F5344CB8AC3E}">
        <p14:creationId xmlns:p14="http://schemas.microsoft.com/office/powerpoint/2010/main" val="3265883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1287675" y="3283843"/>
            <a:ext cx="1809750" cy="1206500"/>
          </a:xfrm>
          <a:prstGeom prst="rect">
            <a:avLst/>
          </a:prstGeom>
        </p:spPr>
      </p:pic>
      <p:sp>
        <p:nvSpPr>
          <p:cNvPr id="3" name="タイトル 2"/>
          <p:cNvSpPr>
            <a:spLocks noGrp="1"/>
          </p:cNvSpPr>
          <p:nvPr>
            <p:ph type="title"/>
          </p:nvPr>
        </p:nvSpPr>
        <p:spPr/>
        <p:txBody>
          <a:bodyPr/>
          <a:lstStyle/>
          <a:p>
            <a:r>
              <a:rPr kumimoji="1" lang="ja-JP" altLang="en-US" dirty="0" smtClean="0"/>
              <a:t>レベル７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pic>
        <p:nvPicPr>
          <p:cNvPr id="8" name="図 7"/>
          <p:cNvPicPr>
            <a:picLocks noChangeAspect="1"/>
          </p:cNvPicPr>
          <p:nvPr/>
        </p:nvPicPr>
        <p:blipFill>
          <a:blip r:embed="rId3"/>
          <a:stretch>
            <a:fillRect/>
          </a:stretch>
        </p:blipFill>
        <p:spPr>
          <a:xfrm>
            <a:off x="3748987" y="3283843"/>
            <a:ext cx="1809750" cy="1206500"/>
          </a:xfrm>
          <a:prstGeom prst="rect">
            <a:avLst/>
          </a:prstGeom>
        </p:spPr>
      </p:pic>
      <p:pic>
        <p:nvPicPr>
          <p:cNvPr id="10" name="図 9"/>
          <p:cNvPicPr>
            <a:picLocks noChangeAspect="1"/>
          </p:cNvPicPr>
          <p:nvPr/>
        </p:nvPicPr>
        <p:blipFill>
          <a:blip r:embed="rId4"/>
          <a:stretch>
            <a:fillRect/>
          </a:stretch>
        </p:blipFill>
        <p:spPr>
          <a:xfrm>
            <a:off x="6210300" y="3283843"/>
            <a:ext cx="1809750" cy="1206500"/>
          </a:xfrm>
          <a:prstGeom prst="rect">
            <a:avLst/>
          </a:prstGeom>
        </p:spPr>
      </p:pic>
      <p:pic>
        <p:nvPicPr>
          <p:cNvPr id="11" name="図 10"/>
          <p:cNvPicPr>
            <a:picLocks noChangeAspect="1"/>
          </p:cNvPicPr>
          <p:nvPr/>
        </p:nvPicPr>
        <p:blipFill>
          <a:blip r:embed="rId5"/>
          <a:stretch>
            <a:fillRect/>
          </a:stretch>
        </p:blipFill>
        <p:spPr>
          <a:xfrm>
            <a:off x="1287675" y="4705350"/>
            <a:ext cx="1809750" cy="1206500"/>
          </a:xfrm>
          <a:prstGeom prst="rect">
            <a:avLst/>
          </a:prstGeom>
        </p:spPr>
      </p:pic>
      <p:pic>
        <p:nvPicPr>
          <p:cNvPr id="12" name="図 11"/>
          <p:cNvPicPr>
            <a:picLocks noChangeAspect="1"/>
          </p:cNvPicPr>
          <p:nvPr/>
        </p:nvPicPr>
        <p:blipFill>
          <a:blip r:embed="rId6"/>
          <a:stretch>
            <a:fillRect/>
          </a:stretch>
        </p:blipFill>
        <p:spPr>
          <a:xfrm>
            <a:off x="3748987" y="4705350"/>
            <a:ext cx="1809750" cy="1206500"/>
          </a:xfrm>
          <a:prstGeom prst="rect">
            <a:avLst/>
          </a:prstGeom>
        </p:spPr>
      </p:pic>
      <p:pic>
        <p:nvPicPr>
          <p:cNvPr id="13" name="図 12"/>
          <p:cNvPicPr>
            <a:picLocks noChangeAspect="1"/>
          </p:cNvPicPr>
          <p:nvPr/>
        </p:nvPicPr>
        <p:blipFill>
          <a:blip r:embed="rId7"/>
          <a:stretch>
            <a:fillRect/>
          </a:stretch>
        </p:blipFill>
        <p:spPr>
          <a:xfrm>
            <a:off x="6210300" y="4705350"/>
            <a:ext cx="1809750" cy="1206500"/>
          </a:xfrm>
          <a:prstGeom prst="rect">
            <a:avLst/>
          </a:prstGeom>
        </p:spPr>
      </p:pic>
      <p:sp>
        <p:nvSpPr>
          <p:cNvPr id="2" name="テキスト ボックス 1"/>
          <p:cNvSpPr txBox="1"/>
          <p:nvPr/>
        </p:nvSpPr>
        <p:spPr>
          <a:xfrm>
            <a:off x="906675" y="1676400"/>
            <a:ext cx="7967694" cy="1077218"/>
          </a:xfrm>
          <a:prstGeom prst="rect">
            <a:avLst/>
          </a:prstGeom>
          <a:noFill/>
        </p:spPr>
        <p:txBody>
          <a:bodyPr wrap="square" rtlCol="0">
            <a:spAutoFit/>
          </a:bodyPr>
          <a:lstStyle/>
          <a:p>
            <a:r>
              <a:rPr kumimoji="1" lang="ja-JP" altLang="en-US" sz="3200" dirty="0" smtClean="0"/>
              <a:t>レベル１～６がどれがはいっているかわからなく，まぜ</a:t>
            </a:r>
            <a:r>
              <a:rPr kumimoji="1" lang="ja-JP" altLang="en-US" sz="3200" dirty="0" smtClean="0"/>
              <a:t>まぜ．</a:t>
            </a:r>
            <a:endParaRPr kumimoji="1" lang="ja-JP" altLang="en-US" sz="3200" dirty="0"/>
          </a:p>
        </p:txBody>
      </p:sp>
    </p:spTree>
    <p:extLst>
      <p:ext uri="{BB962C8B-B14F-4D97-AF65-F5344CB8AC3E}">
        <p14:creationId xmlns:p14="http://schemas.microsoft.com/office/powerpoint/2010/main" val="236227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dirty="0"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レベル８はおまけ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を管理する</a:t>
            </a:r>
            <a:endParaRPr lang="en-US" altLang="ja-JP" dirty="0" smtClean="0"/>
          </a:p>
          <a:p>
            <a:pPr lvl="1"/>
            <a:r>
              <a:rPr kumimoji="1" lang="ja-JP" altLang="en-US" dirty="0" smtClean="0"/>
              <a:t>な</a:t>
            </a:r>
            <a:r>
              <a:rPr kumimoji="1" lang="ja-JP" altLang="en-US" dirty="0"/>
              <a:t>ど</a:t>
            </a:r>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レポート提出は最終のレポートだけ．</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dirty="0" smtClean="0"/>
              <a:t>班ごとで課題に取り組むが，最終レポートは個人で書くこと．</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19</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pPr lvl="1"/>
            <a:r>
              <a:rPr kumimoji="1" lang="ja-JP" altLang="en-US" dirty="0" smtClean="0"/>
              <a:t>２０号館４階４０２号室</a:t>
            </a:r>
            <a:endParaRPr kumimoji="1" lang="en-US" altLang="ja-JP" dirty="0" smtClean="0"/>
          </a:p>
          <a:p>
            <a:pPr lvl="2"/>
            <a:r>
              <a:rPr kumimoji="1" lang="ja-JP" altLang="en-US" dirty="0" smtClean="0"/>
              <a:t>必ずメールしてから来てください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レポートは半角で</a:t>
            </a:r>
            <a:r>
              <a:rPr lang="ja-JP" altLang="en-US" dirty="0" err="1" smtClean="0"/>
              <a:t>，．</a:t>
            </a:r>
            <a:r>
              <a:rPr lang="ja-JP" altLang="en-US" dirty="0" smtClean="0"/>
              <a:t>打たないこと．（読みづらい）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ただし，工夫した点をわかりやすく説明するためにソースコードを貼ることは推奨する．</a:t>
            </a:r>
            <a:r>
              <a:rPr lang="ja-JP" altLang="en-US" b="1" dirty="0"/>
              <a:t>その場合は，該当部分だけを貼ること</a:t>
            </a:r>
            <a:r>
              <a:rPr lang="ja-JP" altLang="en-US" b="1" dirty="0" smtClean="0"/>
              <a:t>．</a:t>
            </a:r>
            <a:endParaRPr lang="en-US" altLang="ja-JP" b="1" dirty="0" smtClean="0"/>
          </a:p>
          <a:p>
            <a:r>
              <a:rPr lang="ja-JP" altLang="en-US" dirty="0" smtClean="0"/>
              <a:t>レベルごとの検出率と速度の表を書くこと．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b="1" dirty="0" smtClean="0"/>
              <a:t>real</a:t>
            </a:r>
            <a:r>
              <a:rPr lang="ja-JP" altLang="en-US" b="1" dirty="0" smtClean="0"/>
              <a:t>の結果</a:t>
            </a:r>
            <a:r>
              <a:rPr lang="ja-JP" altLang="en-US" dirty="0" smtClean="0"/>
              <a:t>だけでよい．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20</a:t>
            </a:fld>
            <a:endParaRPr lang="ja-JP" altLang="en-US" dirty="0"/>
          </a:p>
        </p:txBody>
      </p:sp>
    </p:spTree>
    <p:extLst>
      <p:ext uri="{BB962C8B-B14F-4D97-AF65-F5344CB8AC3E}">
        <p14:creationId xmlns:p14="http://schemas.microsoft.com/office/powerpoint/2010/main" val="81376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その他事項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21</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２．画像処理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22</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背景</a:t>
            </a:r>
            <a:endParaRPr kumimoji="1" lang="en-US" altLang="ja-JP" dirty="0" smtClean="0"/>
          </a:p>
          <a:p>
            <a:r>
              <a:rPr lang="ja-JP" altLang="en-US" dirty="0" smtClean="0"/>
              <a:t>画像とは</a:t>
            </a:r>
            <a:endParaRPr lang="en-US" altLang="ja-JP" dirty="0" smtClean="0"/>
          </a:p>
          <a:p>
            <a:pPr lvl="1"/>
            <a:r>
              <a:rPr kumimoji="1" lang="ja-JP" altLang="en-US" dirty="0" smtClean="0"/>
              <a:t>標本化</a:t>
            </a:r>
            <a:endParaRPr kumimoji="1" lang="en-US" altLang="ja-JP" dirty="0" smtClean="0"/>
          </a:p>
          <a:p>
            <a:pPr lvl="1"/>
            <a:r>
              <a:rPr lang="ja-JP" altLang="en-US" dirty="0" smtClean="0"/>
              <a:t>量子化</a:t>
            </a:r>
            <a:endParaRPr lang="en-US" altLang="ja-JP" dirty="0" smtClean="0"/>
          </a:p>
          <a:p>
            <a:pPr lvl="1"/>
            <a:r>
              <a:rPr kumimoji="1" lang="ja-JP" altLang="en-US" dirty="0" smtClean="0"/>
              <a:t>受光素子</a:t>
            </a:r>
            <a:endParaRPr kumimoji="1" lang="en-US" altLang="ja-JP" dirty="0" smtClean="0"/>
          </a:p>
          <a:p>
            <a:pPr lvl="1"/>
            <a:r>
              <a:rPr lang="ja-JP" altLang="en-US" dirty="0"/>
              <a:t>色</a:t>
            </a:r>
            <a:endParaRPr kumimoji="1" lang="ja-JP" altLang="en-US" dirty="0"/>
          </a:p>
        </p:txBody>
      </p:sp>
      <p:sp>
        <p:nvSpPr>
          <p:cNvPr id="3" name="タイトル 2"/>
          <p:cNvSpPr>
            <a:spLocks noGrp="1"/>
          </p:cNvSpPr>
          <p:nvPr>
            <p:ph type="title"/>
          </p:nvPr>
        </p:nvSpPr>
        <p:spPr/>
        <p:txBody>
          <a:bodyPr/>
          <a:lstStyle/>
          <a:p>
            <a:r>
              <a:rPr kumimoji="1" lang="ja-JP" altLang="en-US" dirty="0" smtClean="0"/>
              <a:t>画像処理目次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23</a:t>
            </a:fld>
            <a:endParaRPr lang="ja-JP" altLang="en-US" dirty="0"/>
          </a:p>
        </p:txBody>
      </p:sp>
    </p:spTree>
    <p:extLst>
      <p:ext uri="{BB962C8B-B14F-4D97-AF65-F5344CB8AC3E}">
        <p14:creationId xmlns:p14="http://schemas.microsoft.com/office/powerpoint/2010/main" val="320785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lang="en-US" altLang="ja-JP" dirty="0" smtClean="0"/>
              <a:t>【</a:t>
            </a:r>
            <a:r>
              <a:rPr lang="ja-JP" altLang="en-US" dirty="0" smtClean="0"/>
              <a:t>背景</a:t>
            </a:r>
            <a:r>
              <a:rPr lang="en-US" altLang="ja-JP" dirty="0" smtClean="0"/>
              <a:t>】</a:t>
            </a:r>
            <a:r>
              <a:rPr kumimoji="1" lang="ja-JP" altLang="en-US" dirty="0" smtClean="0"/>
              <a:t>画像</a:t>
            </a:r>
            <a:r>
              <a:rPr kumimoji="1" lang="ja-JP" altLang="en-US" dirty="0" smtClean="0"/>
              <a:t>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24</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25</a:t>
            </a:fld>
            <a:endParaRPr lang="ja-JP" altLang="en-US" dirty="0"/>
          </a:p>
        </p:txBody>
      </p:sp>
      <p:grpSp>
        <p:nvGrpSpPr>
          <p:cNvPr id="8" name="グループ化 7"/>
          <p:cNvGrpSpPr/>
          <p:nvPr/>
        </p:nvGrpSpPr>
        <p:grpSpPr>
          <a:xfrm>
            <a:off x="880208" y="2103316"/>
            <a:ext cx="7120793" cy="4581636"/>
            <a:chOff x="88899" y="1130301"/>
            <a:chExt cx="8911101" cy="5733550"/>
          </a:xfrm>
        </p:grpSpPr>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grpSp>
      <p:sp>
        <p:nvSpPr>
          <p:cNvPr id="9" name="テキスト ボックス 8"/>
          <p:cNvSpPr txBox="1"/>
          <p:nvPr/>
        </p:nvSpPr>
        <p:spPr>
          <a:xfrm>
            <a:off x="891362" y="1283934"/>
            <a:ext cx="8032968" cy="646331"/>
          </a:xfrm>
          <a:prstGeom prst="rect">
            <a:avLst/>
          </a:prstGeom>
          <a:noFill/>
        </p:spPr>
        <p:txBody>
          <a:bodyPr wrap="none" rtlCol="0">
            <a:spAutoFit/>
          </a:bodyPr>
          <a:lstStyle/>
          <a:p>
            <a:r>
              <a:rPr kumimoji="1" lang="ja-JP" altLang="en-US" sz="3600" dirty="0" smtClean="0"/>
              <a:t>「画像処理には様々な応用先がある」</a:t>
            </a:r>
            <a:endParaRPr kumimoji="1" lang="ja-JP" altLang="en-US" sz="36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lang="en-US" altLang="ja-JP" dirty="0"/>
              <a:t>【</a:t>
            </a:r>
            <a:r>
              <a:rPr lang="ja-JP" altLang="en-US" dirty="0"/>
              <a:t>背景</a:t>
            </a:r>
            <a:r>
              <a:rPr lang="en-US" altLang="ja-JP" dirty="0"/>
              <a:t>】</a:t>
            </a:r>
            <a:r>
              <a:rPr kumimoji="1" lang="ja-JP" altLang="en-US" dirty="0" smtClean="0"/>
              <a:t>画像</a:t>
            </a:r>
            <a:r>
              <a:rPr kumimoji="1" lang="ja-JP" altLang="en-US" dirty="0" smtClean="0"/>
              <a:t>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26</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smtClean="0"/>
              <a:t>画像とは</a:t>
            </a:r>
            <a:endParaRPr kumimoji="1" lang="ja-JP" altLang="en-US" dirty="0"/>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ja-JP" altLang="en-US" dirty="0"/>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dirty="0"/>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lang="ja-JP" altLang="en-US" dirty="0" smtClean="0"/>
              <a:t>概要</a:t>
            </a:r>
            <a:endParaRPr lang="en-US" altLang="ja-JP" dirty="0" smtClean="0"/>
          </a:p>
          <a:p>
            <a:pPr marL="514350" indent="-514350">
              <a:buFont typeface="+mj-lt"/>
              <a:buAutoNum type="arabicPeriod"/>
            </a:pPr>
            <a:r>
              <a:rPr kumimoji="1" lang="ja-JP" altLang="en-US" dirty="0" smtClean="0"/>
              <a:t>画像処理全般の説明</a:t>
            </a:r>
            <a:endParaRPr kumimoji="1" lang="en-US" altLang="ja-JP" dirty="0" smtClean="0"/>
          </a:p>
          <a:p>
            <a:pPr marL="514350" indent="-514350">
              <a:buFont typeface="+mj-lt"/>
              <a:buAutoNum type="arabicPeriod"/>
            </a:pPr>
            <a:r>
              <a:rPr kumimoji="1" lang="en-US" altLang="ja-JP" dirty="0" smtClean="0"/>
              <a:t>ImageMagick</a:t>
            </a:r>
            <a:r>
              <a:rPr kumimoji="1" lang="ja-JP" altLang="en-US" dirty="0" smtClean="0"/>
              <a:t>を使った画像処理の説明</a:t>
            </a:r>
            <a:endParaRPr kumimoji="1" lang="en-US" altLang="ja-JP" dirty="0" smtClean="0"/>
          </a:p>
          <a:p>
            <a:pPr marL="514350" indent="-514350">
              <a:buFont typeface="+mj-lt"/>
              <a:buAutoNum type="arabicPeriod"/>
            </a:pPr>
            <a:r>
              <a:rPr lang="en-US" altLang="ja-JP" dirty="0" smtClean="0"/>
              <a:t>C</a:t>
            </a:r>
            <a:r>
              <a:rPr lang="ja-JP" altLang="en-US" dirty="0" smtClean="0"/>
              <a:t>言語によるテンプレートマッチングプログラムの説明</a:t>
            </a:r>
            <a:endParaRPr lang="en-US" altLang="ja-JP" dirty="0" smtClean="0"/>
          </a:p>
          <a:p>
            <a:pPr marL="514350" indent="-514350">
              <a:buFont typeface="+mj-lt"/>
              <a:buAutoNum type="arabicPeriod"/>
            </a:pPr>
            <a:r>
              <a:rPr kumimoji="1" lang="ja-JP" altLang="en-US" dirty="0" smtClean="0"/>
              <a:t>シェルスクリプトプログラミングの説明</a:t>
            </a:r>
            <a:endParaRPr kumimoji="1" lang="en-US" altLang="ja-JP" dirty="0" smtClean="0"/>
          </a:p>
          <a:p>
            <a:pPr marL="514350" indent="-514350">
              <a:buFont typeface="+mj-lt"/>
              <a:buAutoNum type="arabicPeriod"/>
            </a:pPr>
            <a:r>
              <a:rPr lang="ja-JP" altLang="en-US" dirty="0" smtClean="0"/>
              <a:t>実際に動かす手順の実行マニュアル説明</a:t>
            </a:r>
            <a:endParaRPr lang="en-US" altLang="ja-JP" dirty="0" smtClean="0"/>
          </a:p>
          <a:p>
            <a:pPr marL="514350" indent="-514350">
              <a:buFont typeface="+mj-lt"/>
              <a:buAutoNum type="arabicPeriod"/>
            </a:pPr>
            <a:r>
              <a:rPr lang="ja-JP" altLang="en-US" dirty="0"/>
              <a:t>課題</a:t>
            </a:r>
            <a:endParaRPr lang="en-US" altLang="ja-JP" dirty="0" smtClean="0"/>
          </a:p>
          <a:p>
            <a:pPr marL="514350" indent="-514350">
              <a:buFont typeface="+mj-lt"/>
              <a:buAutoNum type="arabicPeriod"/>
            </a:pPr>
            <a:r>
              <a:rPr kumimoji="1" lang="ja-JP" altLang="en-US" dirty="0" smtClean="0"/>
              <a:t>参考資料・ヒント</a:t>
            </a:r>
            <a:endParaRPr kumimoji="1" lang="en-US" altLang="ja-JP"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sp>
        <p:nvSpPr>
          <p:cNvPr id="5" name="テキスト ボックス 4"/>
          <p:cNvSpPr txBox="1"/>
          <p:nvPr/>
        </p:nvSpPr>
        <p:spPr>
          <a:xfrm>
            <a:off x="1877771" y="6488668"/>
            <a:ext cx="7340471" cy="369332"/>
          </a:xfrm>
          <a:prstGeom prst="rect">
            <a:avLst/>
          </a:prstGeom>
          <a:noFill/>
        </p:spPr>
        <p:txBody>
          <a:bodyPr wrap="none" rtlCol="0">
            <a:spAutoFit/>
          </a:bodyPr>
          <a:lstStyle/>
          <a:p>
            <a:r>
              <a:rPr kumimoji="1" lang="en-US" altLang="ja-JP" dirty="0" smtClean="0"/>
              <a:t>※</a:t>
            </a:r>
            <a:r>
              <a:rPr kumimoji="1" lang="ja-JP" altLang="en-US" dirty="0" smtClean="0"/>
              <a:t>２～６，８は読んだほうが圧倒的に速いので動画での説明は省略．</a:t>
            </a:r>
            <a:endParaRPr kumimoji="1" lang="ja-JP" altLang="en-US" dirty="0"/>
          </a:p>
        </p:txBody>
      </p:sp>
    </p:spTree>
    <p:extLst>
      <p:ext uri="{BB962C8B-B14F-4D97-AF65-F5344CB8AC3E}">
        <p14:creationId xmlns:p14="http://schemas.microsoft.com/office/powerpoint/2010/main" val="67234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normAutofit/>
          </a:bodyPr>
          <a:lstStyle/>
          <a:p>
            <a:pPr eaLnBrk="1" hangingPunct="1"/>
            <a:r>
              <a:rPr lang="ja-JP" altLang="en-US" dirty="0"/>
              <a:t>画素／ピクセル　（</a:t>
            </a:r>
            <a:r>
              <a:rPr lang="en-US" altLang="ja-JP" dirty="0"/>
              <a:t>Pixel</a:t>
            </a:r>
            <a:r>
              <a:rPr lang="ja-JP" altLang="en-US"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ja-JP" altLang="en-US" dirty="0"/>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ja-JP" altLang="en-US" dirty="0"/>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8062976" cy="1323439"/>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a:t>
            </a:r>
            <a:r>
              <a:rPr kumimoji="1" lang="ja-JP" altLang="en-US" sz="2000" dirty="0" smtClean="0"/>
              <a:t>１２，０００，０００画素</a:t>
            </a:r>
            <a:r>
              <a:rPr kumimoji="1" lang="ja-JP" altLang="en-US" sz="2000" dirty="0"/>
              <a:t>のカメラ</a:t>
            </a:r>
            <a:r>
              <a:rPr kumimoji="1" lang="ja-JP" altLang="en-US" sz="2000" dirty="0" smtClean="0"/>
              <a:t>：</a:t>
            </a:r>
            <a:endParaRPr kumimoji="1" lang="en-US" altLang="ja-JP" sz="2000" dirty="0" smtClean="0"/>
          </a:p>
          <a:p>
            <a:r>
              <a:rPr lang="en-US" altLang="ja-JP" sz="2000" dirty="0"/>
              <a:t>	</a:t>
            </a:r>
            <a:r>
              <a:rPr lang="en-US" altLang="ja-JP" sz="2000" dirty="0" smtClean="0"/>
              <a:t>					</a:t>
            </a:r>
            <a:r>
              <a:rPr kumimoji="1" lang="ja-JP" altLang="en-US" sz="2000" dirty="0" smtClean="0"/>
              <a:t>１２００万個</a:t>
            </a:r>
            <a:r>
              <a:rPr kumimoji="1" lang="ja-JP" altLang="en-US" sz="2000" dirty="0"/>
              <a:t>の素子</a:t>
            </a:r>
          </a:p>
        </p:txBody>
      </p:sp>
    </p:spTree>
    <p:extLst>
      <p:ext uri="{BB962C8B-B14F-4D97-AF65-F5344CB8AC3E}">
        <p14:creationId xmlns:p14="http://schemas.microsoft.com/office/powerpoint/2010/main" val="748179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4705" y="3384340"/>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4707" y="1177407"/>
            <a:ext cx="3197858" cy="2220735"/>
          </a:xfrm>
          <a:prstGeom prst="rect">
            <a:avLst/>
          </a:prstGeom>
        </p:spPr>
      </p:pic>
      <p:sp>
        <p:nvSpPr>
          <p:cNvPr id="6" name="テキスト ボックス 5"/>
          <p:cNvSpPr txBox="1"/>
          <p:nvPr/>
        </p:nvSpPr>
        <p:spPr>
          <a:xfrm>
            <a:off x="2392484" y="6105270"/>
            <a:ext cx="6581531" cy="584775"/>
          </a:xfrm>
          <a:prstGeom prst="rect">
            <a:avLst/>
          </a:prstGeom>
          <a:noFill/>
        </p:spPr>
        <p:txBody>
          <a:bodyPr wrap="square" rtlCol="0">
            <a:spAutoFit/>
          </a:bodyPr>
          <a:lstStyle/>
          <a:p>
            <a:r>
              <a:rPr lang="en-US" altLang="ja-JP" dirty="0" smtClean="0"/>
              <a:t>	</a:t>
            </a:r>
            <a:r>
              <a:rPr lang="ja-JP" altLang="en-US" dirty="0" smtClean="0"/>
              <a:t>　　</a:t>
            </a:r>
            <a:r>
              <a:rPr lang="en-US" altLang="ja-JP" dirty="0" smtClean="0"/>
              <a:t>3CCD</a:t>
            </a:r>
            <a:r>
              <a:rPr lang="ja-JP" altLang="en-US" dirty="0"/>
              <a:t>による撮影</a:t>
            </a:r>
            <a:endParaRPr lang="en-US" altLang="ja-JP" dirty="0"/>
          </a:p>
          <a:p>
            <a:r>
              <a:rPr kumimoji="1" lang="en-US" altLang="ja-JP" sz="1400" dirty="0" smtClean="0"/>
              <a:t>※</a:t>
            </a:r>
            <a:r>
              <a:rPr kumimoji="1" lang="ja-JP" altLang="en-US" sz="1400" dirty="0" smtClean="0"/>
              <a:t> 通常</a:t>
            </a:r>
            <a:r>
              <a:rPr kumimoji="1" lang="ja-JP" altLang="en-US" sz="1400" dirty="0"/>
              <a:t>のデジカメは</a:t>
            </a:r>
            <a:r>
              <a:rPr lang="ja-JP" altLang="en-US" sz="1400" dirty="0"/>
              <a:t>１</a:t>
            </a:r>
            <a:r>
              <a:rPr lang="en-US" altLang="ja-JP" sz="1400" dirty="0"/>
              <a:t>CCD</a:t>
            </a:r>
            <a:r>
              <a:rPr lang="ja-JP" altLang="en-US" sz="1400" dirty="0"/>
              <a:t>の</a:t>
            </a:r>
            <a:r>
              <a:rPr kumimoji="1" lang="ja-JP" altLang="en-US" sz="1400" dirty="0"/>
              <a:t>ベイヤ式だがここでは簡単のため</a:t>
            </a:r>
          </a:p>
        </p:txBody>
      </p:sp>
      <p:sp>
        <p:nvSpPr>
          <p:cNvPr id="7" name="テキスト ボックス 6"/>
          <p:cNvSpPr txBox="1"/>
          <p:nvPr/>
        </p:nvSpPr>
        <p:spPr>
          <a:xfrm>
            <a:off x="96195" y="1341818"/>
            <a:ext cx="4751297" cy="2031325"/>
          </a:xfrm>
          <a:prstGeom prst="rect">
            <a:avLst/>
          </a:prstGeom>
          <a:noFill/>
        </p:spPr>
        <p:txBody>
          <a:bodyPr wrap="square" rtlCol="0">
            <a:spAutoFit/>
          </a:bodyPr>
          <a:lstStyle/>
          <a:p>
            <a:r>
              <a:rPr kumimoji="1" lang="ja-JP" altLang="en-US" dirty="0"/>
              <a:t>光（つまり色）</a:t>
            </a:r>
            <a:r>
              <a:rPr kumimoji="1" lang="ja-JP" altLang="en-US" dirty="0" smtClean="0"/>
              <a:t>は波であり連続値（物理でやったはず）</a:t>
            </a:r>
            <a:r>
              <a:rPr kumimoji="1" lang="en-US" altLang="ja-JP" dirty="0" smtClean="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pPr algn="ctr"/>
            <a:endParaRPr lang="en-US" altLang="ja-JP" dirty="0"/>
          </a:p>
          <a:p>
            <a:pPr algn="ctr"/>
            <a:r>
              <a:rPr lang="ja-JP" altLang="en-US" dirty="0" smtClean="0"/>
              <a:t>しかし実は</a:t>
            </a:r>
            <a:r>
              <a:rPr lang="ja-JP" altLang="en-US" dirty="0"/>
              <a:t>３色あれば表現可能</a:t>
            </a:r>
            <a:r>
              <a:rPr lang="ja-JP" altLang="en-US" dirty="0" smtClean="0"/>
              <a:t>！</a:t>
            </a:r>
            <a:endParaRPr lang="en-US" altLang="ja-JP" dirty="0" smtClean="0"/>
          </a:p>
          <a:p>
            <a:pPr algn="ctr"/>
            <a:r>
              <a:rPr kumimoji="1" lang="ja-JP" altLang="en-US" dirty="0" smtClean="0"/>
              <a:t>（人の目が</a:t>
            </a:r>
            <a:r>
              <a:rPr kumimoji="1" lang="en-US" altLang="ja-JP" dirty="0" smtClean="0"/>
              <a:t>3</a:t>
            </a:r>
            <a:r>
              <a:rPr kumimoji="1" lang="ja-JP" altLang="en-US" dirty="0" smtClean="0"/>
              <a:t>色しか反応しないため）</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smtClean="0"/>
              <a:t>R</a:t>
            </a:r>
            <a:r>
              <a:rPr lang="ja-JP" altLang="en-US" dirty="0" err="1"/>
              <a:t>，</a:t>
            </a:r>
            <a:r>
              <a:rPr lang="en-US" altLang="ja-JP" dirty="0" smtClean="0"/>
              <a:t>G</a:t>
            </a:r>
            <a:r>
              <a:rPr lang="ja-JP" altLang="en-US" dirty="0"/>
              <a:t>，</a:t>
            </a:r>
            <a:r>
              <a:rPr lang="en-US" altLang="ja-JP" dirty="0" smtClean="0"/>
              <a:t>B</a:t>
            </a:r>
            <a:r>
              <a:rPr lang="ja-JP" altLang="en-US" dirty="0" smtClean="0"/>
              <a:t>にそれぞれ０</a:t>
            </a:r>
            <a:r>
              <a:rPr lang="en-US" altLang="ja-JP" dirty="0" err="1"/>
              <a:t>〜</a:t>
            </a:r>
            <a:r>
              <a:rPr lang="ja-JP" altLang="en-US" dirty="0"/>
              <a:t>２５５</a:t>
            </a:r>
            <a:r>
              <a:rPr lang="ja-JP" altLang="en-US" dirty="0" smtClean="0"/>
              <a:t>の強さの値</a:t>
            </a:r>
            <a:r>
              <a:rPr lang="ja-JP" altLang="en-US" dirty="0"/>
              <a:t>が一つづつ</a:t>
            </a:r>
            <a:r>
              <a:rPr lang="ja-JP" altLang="en-US" dirty="0" smtClean="0"/>
              <a:t>入って</a:t>
            </a:r>
            <a:r>
              <a:rPr lang="ja-JP" altLang="en-US" dirty="0"/>
              <a:t>色</a:t>
            </a:r>
            <a:r>
              <a:rPr lang="ja-JP" altLang="en-US" dirty="0" smtClean="0"/>
              <a:t>を決める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668311" y="2647950"/>
            <a:ext cx="3810000" cy="3810000"/>
          </a:xfrm>
          <a:prstGeom prst="rect">
            <a:avLst/>
          </a:prstGeom>
        </p:spPr>
      </p:pic>
      <p:cxnSp>
        <p:nvCxnSpPr>
          <p:cNvPr id="7" name="直線矢印コネクタ 6"/>
          <p:cNvCxnSpPr/>
          <p:nvPr/>
        </p:nvCxnSpPr>
        <p:spPr>
          <a:xfrm>
            <a:off x="4577856" y="2880919"/>
            <a:ext cx="1" cy="6711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テキスト ボックス 7"/>
          <p:cNvSpPr txBox="1"/>
          <p:nvPr/>
        </p:nvSpPr>
        <p:spPr>
          <a:xfrm>
            <a:off x="3534734" y="2587550"/>
            <a:ext cx="1733167"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kumimoji="1" lang="en-US" altLang="ja-JP" dirty="0" smtClean="0"/>
              <a:t>0</a:t>
            </a:r>
            <a:r>
              <a:rPr kumimoji="1" lang="ja-JP" altLang="en-US" dirty="0" err="1" smtClean="0"/>
              <a:t>，</a:t>
            </a:r>
            <a:r>
              <a:rPr kumimoji="1" lang="en-US" altLang="ja-JP" dirty="0" smtClean="0"/>
              <a:t>0</a:t>
            </a:r>
            <a:r>
              <a:rPr kumimoji="1" lang="ja-JP" altLang="en-US" dirty="0" smtClean="0"/>
              <a:t>）</a:t>
            </a:r>
            <a:endParaRPr kumimoji="1" lang="ja-JP" altLang="en-US" dirty="0"/>
          </a:p>
        </p:txBody>
      </p:sp>
      <p:cxnSp>
        <p:nvCxnSpPr>
          <p:cNvPr id="9" name="直線矢印コネクタ 8"/>
          <p:cNvCxnSpPr/>
          <p:nvPr/>
        </p:nvCxnSpPr>
        <p:spPr>
          <a:xfrm flipH="1">
            <a:off x="5535209" y="5030664"/>
            <a:ext cx="6861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テキスト ボックス 9"/>
          <p:cNvSpPr txBox="1"/>
          <p:nvPr/>
        </p:nvSpPr>
        <p:spPr>
          <a:xfrm>
            <a:off x="6107948" y="4889160"/>
            <a:ext cx="1795684" cy="369332"/>
          </a:xfrm>
          <a:prstGeom prst="rect">
            <a:avLst/>
          </a:prstGeom>
          <a:noFill/>
        </p:spPr>
        <p:txBody>
          <a:bodyPr wrap="none" rtlCol="0">
            <a:spAutoFit/>
          </a:bodyPr>
          <a:lstStyle/>
          <a:p>
            <a:r>
              <a:rPr kumimoji="1" lang="ja-JP" altLang="en-US" dirty="0" smtClean="0"/>
              <a:t>（</a:t>
            </a:r>
            <a:r>
              <a:rPr kumimoji="1" lang="en-US" altLang="ja-JP" dirty="0" smtClean="0"/>
              <a:t>0</a:t>
            </a:r>
            <a:r>
              <a:rPr kumimoji="1" lang="ja-JP" altLang="en-US" dirty="0" err="1" smtClean="0"/>
              <a:t>，</a:t>
            </a:r>
            <a:r>
              <a:rPr kumimoji="1" lang="en-US" altLang="ja-JP" dirty="0" smtClean="0"/>
              <a:t>0</a:t>
            </a:r>
            <a:r>
              <a:rPr kumimoji="1" lang="ja-JP" altLang="en-US" dirty="0" err="1" smtClean="0"/>
              <a:t>，</a:t>
            </a:r>
            <a:r>
              <a:rPr lang="en-US" altLang="ja-JP" dirty="0" smtClean="0"/>
              <a:t>255</a:t>
            </a:r>
            <a:r>
              <a:rPr lang="ja-JP" altLang="en-US" dirty="0" smtClean="0"/>
              <a:t>）</a:t>
            </a:r>
            <a:endParaRPr kumimoji="1" lang="ja-JP" altLang="en-US" dirty="0"/>
          </a:p>
        </p:txBody>
      </p:sp>
      <p:sp>
        <p:nvSpPr>
          <p:cNvPr id="11" name="テキスト ボックス 10"/>
          <p:cNvSpPr txBox="1"/>
          <p:nvPr/>
        </p:nvSpPr>
        <p:spPr>
          <a:xfrm>
            <a:off x="1090473" y="4889160"/>
            <a:ext cx="1989233" cy="369332"/>
          </a:xfrm>
          <a:prstGeom prst="rect">
            <a:avLst/>
          </a:prstGeom>
          <a:noFill/>
        </p:spPr>
        <p:txBody>
          <a:bodyPr wrap="square" rtlCol="0">
            <a:spAutoFit/>
          </a:bodyPr>
          <a:lstStyle/>
          <a:p>
            <a:r>
              <a:rPr kumimoji="1" lang="ja-JP" altLang="en-US" dirty="0" smtClean="0"/>
              <a:t>（</a:t>
            </a:r>
            <a:r>
              <a:rPr kumimoji="1" lang="en-US" altLang="ja-JP" dirty="0" smtClean="0"/>
              <a:t>0</a:t>
            </a:r>
            <a:r>
              <a:rPr kumimoji="1" lang="ja-JP" altLang="en-US" dirty="0" err="1" smtClean="0"/>
              <a:t>，</a:t>
            </a:r>
            <a:r>
              <a:rPr lang="en-US" altLang="ja-JP" dirty="0" smtClean="0"/>
              <a:t>255</a:t>
            </a:r>
            <a:r>
              <a:rPr kumimoji="1" lang="ja-JP" altLang="en-US" dirty="0" err="1" smtClean="0"/>
              <a:t>，</a:t>
            </a:r>
            <a:r>
              <a:rPr lang="en-US" altLang="ja-JP" dirty="0" smtClean="0"/>
              <a:t>255</a:t>
            </a:r>
            <a:r>
              <a:rPr lang="ja-JP" altLang="en-US" dirty="0" smtClean="0"/>
              <a:t>）</a:t>
            </a:r>
            <a:endParaRPr kumimoji="1" lang="ja-JP" altLang="en-US" dirty="0"/>
          </a:p>
        </p:txBody>
      </p:sp>
      <p:cxnSp>
        <p:nvCxnSpPr>
          <p:cNvPr id="12" name="直線矢印コネクタ 11"/>
          <p:cNvCxnSpPr/>
          <p:nvPr/>
        </p:nvCxnSpPr>
        <p:spPr>
          <a:xfrm>
            <a:off x="2960079" y="5030664"/>
            <a:ext cx="41048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直線矢印コネクタ 15"/>
          <p:cNvCxnSpPr/>
          <p:nvPr/>
        </p:nvCxnSpPr>
        <p:spPr>
          <a:xfrm flipH="1">
            <a:off x="4590001" y="3286538"/>
            <a:ext cx="1001907" cy="128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テキスト ボックス 17"/>
          <p:cNvSpPr txBox="1"/>
          <p:nvPr/>
        </p:nvSpPr>
        <p:spPr>
          <a:xfrm>
            <a:off x="5415851" y="3058711"/>
            <a:ext cx="2233304" cy="369332"/>
          </a:xfrm>
          <a:prstGeom prst="rect">
            <a:avLst/>
          </a:prstGeom>
          <a:noFill/>
        </p:spPr>
        <p:txBody>
          <a:bodyPr wrap="non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27" name="直線矢印コネクタ 26"/>
          <p:cNvCxnSpPr/>
          <p:nvPr/>
        </p:nvCxnSpPr>
        <p:spPr>
          <a:xfrm flipH="1">
            <a:off x="5001396" y="3800860"/>
            <a:ext cx="1534668" cy="6129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テキスト ボックス 27"/>
          <p:cNvSpPr txBox="1"/>
          <p:nvPr/>
        </p:nvSpPr>
        <p:spPr>
          <a:xfrm>
            <a:off x="6360006" y="3573033"/>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sp>
        <p:nvSpPr>
          <p:cNvPr id="30" name="テキスト ボックス 29"/>
          <p:cNvSpPr txBox="1"/>
          <p:nvPr/>
        </p:nvSpPr>
        <p:spPr>
          <a:xfrm>
            <a:off x="1012878" y="346997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smtClean="0"/>
              <a:t>255</a:t>
            </a:r>
            <a:r>
              <a:rPr kumimoji="1" lang="ja-JP" altLang="en-US" dirty="0" err="1" smtClean="0"/>
              <a:t>，</a:t>
            </a:r>
            <a:r>
              <a:rPr lang="en-US" altLang="ja-JP" dirty="0"/>
              <a:t>0</a:t>
            </a:r>
            <a:r>
              <a:rPr kumimoji="1" lang="ja-JP" altLang="en-US" dirty="0" smtClean="0"/>
              <a:t>）</a:t>
            </a:r>
            <a:endParaRPr kumimoji="1" lang="ja-JP" altLang="en-US" dirty="0"/>
          </a:p>
        </p:txBody>
      </p:sp>
      <p:sp>
        <p:nvSpPr>
          <p:cNvPr id="31" name="テキスト ボックス 30"/>
          <p:cNvSpPr txBox="1"/>
          <p:nvPr/>
        </p:nvSpPr>
        <p:spPr>
          <a:xfrm>
            <a:off x="3580231" y="6316445"/>
            <a:ext cx="2233304" cy="369332"/>
          </a:xfrm>
          <a:prstGeom prst="rect">
            <a:avLst/>
          </a:prstGeom>
          <a:noFill/>
        </p:spPr>
        <p:txBody>
          <a:bodyPr wrap="square" rtlCol="0">
            <a:spAutoFit/>
          </a:bodyPr>
          <a:lstStyle/>
          <a:p>
            <a:r>
              <a:rPr kumimoji="1" lang="ja-JP" altLang="en-US" dirty="0" smtClean="0"/>
              <a:t>（</a:t>
            </a:r>
            <a:r>
              <a:rPr kumimoji="1" lang="en-US" altLang="ja-JP" dirty="0" smtClean="0"/>
              <a:t>255</a:t>
            </a:r>
            <a:r>
              <a:rPr kumimoji="1" lang="ja-JP" altLang="en-US" dirty="0" err="1" smtClean="0"/>
              <a:t>，</a:t>
            </a:r>
            <a:r>
              <a:rPr lang="en-US" altLang="ja-JP" dirty="0"/>
              <a:t>0</a:t>
            </a:r>
            <a:r>
              <a:rPr kumimoji="1" lang="ja-JP" altLang="en-US" dirty="0" err="1" smtClean="0"/>
              <a:t>，</a:t>
            </a:r>
            <a:r>
              <a:rPr lang="en-US" altLang="ja-JP" dirty="0" smtClean="0"/>
              <a:t>255</a:t>
            </a:r>
            <a:r>
              <a:rPr kumimoji="1" lang="ja-JP" altLang="en-US" dirty="0" smtClean="0"/>
              <a:t>）</a:t>
            </a:r>
            <a:endParaRPr kumimoji="1" lang="ja-JP" altLang="en-US" dirty="0"/>
          </a:p>
        </p:txBody>
      </p:sp>
      <p:cxnSp>
        <p:nvCxnSpPr>
          <p:cNvPr id="32" name="直線矢印コネクタ 31"/>
          <p:cNvCxnSpPr/>
          <p:nvPr/>
        </p:nvCxnSpPr>
        <p:spPr>
          <a:xfrm>
            <a:off x="2966571" y="3675185"/>
            <a:ext cx="1081880" cy="734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線矢印コネクタ 34"/>
          <p:cNvCxnSpPr/>
          <p:nvPr/>
        </p:nvCxnSpPr>
        <p:spPr>
          <a:xfrm flipV="1">
            <a:off x="4572000" y="5258493"/>
            <a:ext cx="18001" cy="1057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62469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0" y="1117601"/>
            <a:ext cx="8998560" cy="4114800"/>
          </a:xfrm>
        </p:spPr>
        <p:txBody>
          <a:bodyPr/>
          <a:lstStyle/>
          <a:p>
            <a:pPr marL="0" indent="0" eaLnBrk="1" hangingPunct="1">
              <a:buNone/>
            </a:pPr>
            <a:r>
              <a:rPr lang="ja-JP" altLang="en-US" dirty="0"/>
              <a:t>「</a:t>
            </a:r>
            <a:r>
              <a:rPr lang="ja-JP" altLang="en-US" dirty="0" smtClean="0"/>
              <a:t>何色</a:t>
            </a:r>
            <a:r>
              <a:rPr lang="ja-JP" altLang="en-US" dirty="0"/>
              <a:t>で十分か</a:t>
            </a:r>
            <a:r>
              <a:rPr lang="en-US" altLang="ja-JP" dirty="0" smtClean="0"/>
              <a:t>?</a:t>
            </a:r>
            <a:r>
              <a:rPr lang="ja-JP" altLang="en-US" dirty="0" smtClean="0"/>
              <a:t>」</a:t>
            </a:r>
            <a:endParaRPr lang="en-US" altLang="ja-JP" dirty="0" smtClean="0"/>
          </a:p>
          <a:p>
            <a:pPr marL="0" indent="0" eaLnBrk="1" hangingPunct="1">
              <a:buNone/>
            </a:pPr>
            <a:r>
              <a:rPr lang="en-US" altLang="ja-JP" dirty="0"/>
              <a:t>	</a:t>
            </a:r>
            <a:r>
              <a:rPr lang="en-US" altLang="ja-JP" dirty="0" smtClean="0"/>
              <a:t>	</a:t>
            </a:r>
            <a:r>
              <a:rPr lang="en-US" altLang="ja-JP" dirty="0" smtClean="0"/>
              <a:t>256^3</a:t>
            </a:r>
            <a:r>
              <a:rPr lang="ja-JP" altLang="en-US" dirty="0" smtClean="0"/>
              <a:t>なくても意外と見える</a:t>
            </a:r>
            <a:endParaRPr lang="en-US" altLang="ja-JP" dirty="0"/>
          </a:p>
        </p:txBody>
      </p:sp>
      <p:pic>
        <p:nvPicPr>
          <p:cNvPr id="41988" name="Picture 4"/>
          <p:cNvPicPr>
            <a:picLocks noChangeAspect="1" noChangeArrowheads="1"/>
          </p:cNvPicPr>
          <p:nvPr/>
        </p:nvPicPr>
        <p:blipFill>
          <a:blip r:embed="rId2" cstate="print"/>
          <a:srcRect/>
          <a:stretch>
            <a:fillRect/>
          </a:stretch>
        </p:blipFill>
        <p:spPr bwMode="auto">
          <a:xfrm>
            <a:off x="508000" y="2369855"/>
            <a:ext cx="2805454" cy="210409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551359" y="2369855"/>
            <a:ext cx="2805454" cy="210409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508000" y="4490019"/>
            <a:ext cx="2805454" cy="210409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551359" y="4490019"/>
            <a:ext cx="2805454" cy="2104090"/>
          </a:xfrm>
          <a:prstGeom prst="rect">
            <a:avLst/>
          </a:prstGeom>
          <a:noFill/>
          <a:ln w="9525">
            <a:noFill/>
            <a:miter lim="800000"/>
            <a:headEnd/>
            <a:tailEnd/>
          </a:ln>
        </p:spPr>
      </p:pic>
      <p:sp>
        <p:nvSpPr>
          <p:cNvPr id="41992" name="Text Box 8"/>
          <p:cNvSpPr txBox="1">
            <a:spLocks noChangeArrowheads="1"/>
          </p:cNvSpPr>
          <p:nvPr/>
        </p:nvSpPr>
        <p:spPr bwMode="auto">
          <a:xfrm>
            <a:off x="7334894"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291537" y="5954115"/>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334894" y="3826646"/>
            <a:ext cx="730587" cy="590314"/>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252084" y="3768199"/>
            <a:ext cx="1244094" cy="849856"/>
          </a:xfrm>
          <a:prstGeom prst="rect">
            <a:avLst/>
          </a:prstGeom>
          <a:noFill/>
          <a:ln w="9525">
            <a:noFill/>
            <a:miter lim="800000"/>
            <a:headEnd/>
            <a:tailEnd/>
          </a:ln>
        </p:spPr>
        <p:txBody>
          <a:bodyPr wrap="none">
            <a:spAutoFit/>
          </a:bodyPr>
          <a:lstStyle/>
          <a:p>
            <a:pPr eaLnBrk="1" hangingPunct="1"/>
            <a:r>
              <a:rPr lang="en-US" altLang="ja-JP" sz="1800" dirty="0">
                <a:latin typeface="Arial" pitchFamily="34" charset="0"/>
              </a:rPr>
              <a:t>16.7 million</a:t>
            </a:r>
          </a:p>
          <a:p>
            <a:pPr eaLnBrk="1" hangingPunct="1"/>
            <a:r>
              <a:rPr lang="en-US" altLang="ja-JP" sz="1800" dirty="0" smtClean="0">
                <a:latin typeface="Arial" pitchFamily="34" charset="0"/>
              </a:rPr>
              <a:t>colors</a:t>
            </a:r>
          </a:p>
          <a:p>
            <a:pPr eaLnBrk="1" hangingPunct="1"/>
            <a:r>
              <a:rPr lang="en-US" altLang="ja-JP" sz="1800" dirty="0" smtClean="0">
                <a:latin typeface="Arial" pitchFamily="34" charset="0"/>
              </a:rPr>
              <a:t>256^3</a:t>
            </a:r>
            <a:endParaRPr lang="en-US" altLang="ja-JP" sz="1800" dirty="0">
              <a:latin typeface="Arial" pitchFamily="34" charset="0"/>
            </a:endParaRPr>
          </a:p>
        </p:txBody>
      </p:sp>
    </p:spTree>
    <p:extLst>
      <p:ext uri="{BB962C8B-B14F-4D97-AF65-F5344CB8AC3E}">
        <p14:creationId xmlns:p14="http://schemas.microsoft.com/office/powerpoint/2010/main" val="35522338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5763116" cy="923330"/>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err="1"/>
              <a:t>、</a:t>
            </a:r>
            <a:r>
              <a:rPr lang="en-US" altLang="ja-JP" dirty="0" smtClean="0"/>
              <a:t>8bit</a:t>
            </a:r>
            <a:r>
              <a:rPr lang="ja-JP" altLang="en-US" dirty="0" smtClean="0"/>
              <a:t> </a:t>
            </a:r>
            <a:r>
              <a:rPr lang="en-US" altLang="ja-JP" dirty="0" smtClean="0"/>
              <a:t>(</a:t>
            </a:r>
            <a:r>
              <a:rPr lang="en-US" altLang="ja-JP" dirty="0"/>
              <a: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sz="5400" dirty="0" smtClean="0"/>
              <a:t>３．</a:t>
            </a:r>
            <a:r>
              <a:rPr lang="en-US" altLang="ja-JP" sz="5400" dirty="0" smtClean="0"/>
              <a:t>ImageMagick</a:t>
            </a:r>
            <a:r>
              <a:rPr lang="ja-JP" altLang="en-US" sz="5400" dirty="0" smtClean="0"/>
              <a:t>に</a:t>
            </a:r>
            <a:r>
              <a:rPr lang="ja-JP" altLang="en-US" sz="5400" dirty="0" smtClean="0"/>
              <a:t>よる</a:t>
            </a:r>
            <a:r>
              <a:rPr lang="en-US" altLang="ja-JP" sz="5400" dirty="0" smtClean="0"/>
              <a:t>					</a:t>
            </a:r>
            <a:r>
              <a:rPr lang="ja-JP" altLang="en-US" sz="5400" dirty="0" smtClean="0"/>
              <a:t>画像</a:t>
            </a:r>
            <a:r>
              <a:rPr lang="ja-JP" altLang="en-US" sz="5400" dirty="0" smtClean="0"/>
              <a:t>処理</a:t>
            </a:r>
            <a:endParaRPr kumimoji="1" lang="ja-JP" altLang="en-US" sz="54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62500" lnSpcReduction="20000"/>
          </a:bodyPr>
          <a:lstStyle/>
          <a:p>
            <a:r>
              <a:rPr kumimoji="1" lang="ja-JP" altLang="en-US" dirty="0" smtClean="0"/>
              <a:t>基本コマンド</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だと別のコマンドとかぶるため</a:t>
            </a:r>
            <a:endParaRPr lang="en-US" altLang="ja-JP" dirty="0" smtClean="0"/>
          </a:p>
          <a:p>
            <a:pPr lvl="2"/>
            <a:r>
              <a:rPr kumimoji="1" lang="en-US" altLang="ja-JP" dirty="0" smtClean="0"/>
              <a:t>WSL</a:t>
            </a:r>
            <a:r>
              <a:rPr kumimoji="1" lang="ja-JP" altLang="en-US" dirty="0" smtClean="0"/>
              <a:t>は</a:t>
            </a:r>
            <a:r>
              <a:rPr kumimoji="1" lang="en-US" altLang="ja-JP" dirty="0" smtClean="0"/>
              <a:t>Linux</a:t>
            </a:r>
            <a:r>
              <a:rPr kumimoji="1" lang="ja-JP" altLang="en-US" dirty="0" smtClean="0"/>
              <a:t>が動いているので</a:t>
            </a:r>
            <a:r>
              <a:rPr kumimoji="1" lang="en-US" altLang="ja-JP" dirty="0" smtClean="0"/>
              <a:t>convert</a:t>
            </a:r>
          </a:p>
          <a:p>
            <a:r>
              <a:rPr lang="en-US" altLang="ja-JP" dirty="0" err="1" smtClean="0"/>
              <a:t>magick</a:t>
            </a:r>
            <a:endParaRPr lang="en-US" altLang="ja-JP" dirty="0" smtClean="0"/>
          </a:p>
          <a:p>
            <a:pPr lvl="1"/>
            <a:r>
              <a:rPr kumimoji="1" lang="ja-JP" altLang="en-US" dirty="0" smtClean="0"/>
              <a:t>新コマンド名（Ｖ７</a:t>
            </a:r>
            <a:r>
              <a:rPr kumimoji="1" lang="ja-JP" altLang="en-US" dirty="0" smtClean="0"/>
              <a:t>）</a:t>
            </a:r>
            <a:endParaRPr kumimoji="1" lang="en-US" altLang="ja-JP" dirty="0" smtClean="0"/>
          </a:p>
          <a:p>
            <a:pPr lvl="1"/>
            <a:r>
              <a:rPr lang="en-US" altLang="ja-JP" dirty="0" err="1" smtClean="0"/>
              <a:t>linux</a:t>
            </a:r>
            <a:r>
              <a:rPr lang="ja-JP" altLang="en-US" dirty="0" smtClean="0"/>
              <a:t>では</a:t>
            </a:r>
            <a:r>
              <a:rPr lang="en-US" altLang="ja-JP" dirty="0" smtClean="0"/>
              <a:t>convert</a:t>
            </a:r>
            <a:r>
              <a:rPr lang="ja-JP" altLang="en-US" dirty="0" smtClean="0"/>
              <a:t>で動く</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使い方</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r>
              <a:rPr lang="ja-JP" altLang="en-US" dirty="0" smtClean="0"/>
              <a:t>画像</a:t>
            </a:r>
            <a:r>
              <a:rPr lang="ja-JP" altLang="en-US" dirty="0" smtClean="0"/>
              <a:t>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sz="2000" dirty="0" err="1" smtClean="0"/>
              <a:t>magick</a:t>
            </a:r>
            <a:r>
              <a:rPr lang="en-US" altLang="ja-JP" sz="2000" dirty="0" smtClean="0"/>
              <a:t> </a:t>
            </a:r>
            <a:r>
              <a:rPr lang="en-US" altLang="ja-JP" sz="2000" dirty="0"/>
              <a:t>lena.png  </a:t>
            </a:r>
            <a:r>
              <a:rPr lang="en-US" altLang="ja-JP" sz="2000" dirty="0" smtClean="0"/>
              <a:t>-quality 20 out.jpg </a:t>
            </a:r>
            <a:r>
              <a:rPr lang="en-US" altLang="ja-JP" sz="2000" dirty="0"/>
              <a:t>|</a:t>
            </a:r>
            <a:r>
              <a:rPr lang="en-US" altLang="ja-JP" sz="2000" dirty="0" err="1"/>
              <a:t>imdisplay</a:t>
            </a:r>
            <a:r>
              <a:rPr lang="en-US" altLang="ja-JP" sz="2000" dirty="0"/>
              <a:t> </a:t>
            </a:r>
            <a:r>
              <a:rPr lang="en-US" altLang="ja-JP" sz="2000" dirty="0" smtClean="0"/>
              <a:t>out.jpg</a:t>
            </a:r>
          </a:p>
          <a:p>
            <a:pPr lvl="1"/>
            <a:r>
              <a:rPr lang="en-US" altLang="ja-JP" dirty="0" smtClean="0"/>
              <a:t>Linux</a:t>
            </a:r>
          </a:p>
          <a:p>
            <a:pPr lvl="2"/>
            <a:r>
              <a:rPr lang="en-US" altLang="ja-JP" sz="2000" dirty="0" smtClean="0"/>
              <a:t>convert </a:t>
            </a:r>
            <a:r>
              <a:rPr lang="en-US" altLang="ja-JP" sz="2000" dirty="0"/>
              <a:t>lena.png  -quality 20 out.jpg </a:t>
            </a:r>
            <a:r>
              <a:rPr lang="en-US" altLang="ja-JP" sz="2000" dirty="0" smtClean="0"/>
              <a:t>|display </a:t>
            </a:r>
            <a:r>
              <a:rPr lang="en-US" altLang="ja-JP" sz="2000" dirty="0"/>
              <a:t>out.jpg</a:t>
            </a:r>
          </a:p>
          <a:p>
            <a:pPr lvl="1"/>
            <a:r>
              <a:rPr lang="ja-JP" altLang="en-US" dirty="0" smtClean="0"/>
              <a:t>画像表示コマンド</a:t>
            </a:r>
            <a:r>
              <a:rPr lang="en-US" altLang="ja-JP" dirty="0" err="1" smtClean="0"/>
              <a:t>imdisplay</a:t>
            </a:r>
            <a:r>
              <a:rPr lang="en-US" altLang="ja-JP" dirty="0" smtClean="0"/>
              <a:t> </a:t>
            </a:r>
            <a:r>
              <a:rPr lang="ja-JP" altLang="en-US" dirty="0" smtClean="0"/>
              <a:t>もしくは</a:t>
            </a:r>
            <a:r>
              <a:rPr lang="en-US" altLang="ja-JP" dirty="0" smtClean="0"/>
              <a:t>display</a:t>
            </a:r>
            <a:r>
              <a:rPr lang="ja-JP" altLang="en-US" dirty="0" smtClean="0"/>
              <a:t>を</a:t>
            </a:r>
            <a:r>
              <a:rPr lang="en-US" altLang="ja-JP" dirty="0" smtClean="0"/>
              <a:t/>
            </a:r>
            <a:br>
              <a:rPr lang="en-US" altLang="ja-JP" dirty="0" smtClean="0"/>
            </a:br>
            <a:r>
              <a:rPr lang="ja-JP" altLang="en-US" dirty="0" smtClean="0"/>
              <a:t>パイプ</a:t>
            </a:r>
            <a:r>
              <a:rPr lang="ja-JP" altLang="en-US" dirty="0" smtClean="0"/>
              <a:t>“</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sz="half" idx="1"/>
          </p:nvPr>
        </p:nvSpPr>
        <p:spPr/>
        <p:txBody>
          <a:bodyPr>
            <a:normAutofit lnSpcReduction="1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彩度，色相の変換</a:t>
            </a:r>
            <a:endParaRPr lang="en-US" altLang="ja-JP" dirty="0" smtClean="0"/>
          </a:p>
          <a:p>
            <a:r>
              <a:rPr lang="ja-JP" altLang="en-US" dirty="0"/>
              <a:t>コントラスト強調，ガンマ変換</a:t>
            </a:r>
            <a:endParaRPr lang="en-US" altLang="ja-JP" dirty="0" smtClean="0"/>
          </a:p>
        </p:txBody>
      </p:sp>
      <p:sp>
        <p:nvSpPr>
          <p:cNvPr id="6" name="コンテンツ プレースホルダー 5"/>
          <p:cNvSpPr>
            <a:spLocks noGrp="1"/>
          </p:cNvSpPr>
          <p:nvPr>
            <p:ph sz="half" idx="2"/>
          </p:nvPr>
        </p:nvSpPr>
        <p:spPr/>
        <p:txBody>
          <a:bodyPr>
            <a:normAutofit/>
          </a:bodyPr>
          <a:lstStyle/>
          <a:p>
            <a:r>
              <a:rPr lang="ja-JP" altLang="en-US" dirty="0" smtClean="0"/>
              <a:t>ぼかし</a:t>
            </a:r>
            <a:endParaRPr lang="en-US" altLang="ja-JP" dirty="0"/>
          </a:p>
          <a:p>
            <a:r>
              <a:rPr lang="ja-JP" altLang="en-US" dirty="0"/>
              <a:t>選択的ぼかし（バイラテラルフィルタ）</a:t>
            </a:r>
            <a:endParaRPr lang="en-US" altLang="ja-JP" dirty="0"/>
          </a:p>
          <a:p>
            <a:r>
              <a:rPr lang="ja-JP" altLang="en-US" dirty="0"/>
              <a:t>メディアンフィルタ</a:t>
            </a:r>
            <a:endParaRPr lang="en-US" altLang="ja-JP" dirty="0"/>
          </a:p>
          <a:p>
            <a:r>
              <a:rPr lang="ja-JP" altLang="en-US" dirty="0"/>
              <a:t>先鋭化</a:t>
            </a:r>
            <a:endParaRPr lang="en-US" altLang="ja-JP" dirty="0"/>
          </a:p>
          <a:p>
            <a:r>
              <a:rPr lang="ja-JP" altLang="en-US" dirty="0"/>
              <a:t>ノイズ除去</a:t>
            </a:r>
            <a:endParaRPr lang="en-US" altLang="ja-JP" dirty="0"/>
          </a:p>
          <a:p>
            <a:r>
              <a:rPr lang="ja-JP" altLang="en-US" dirty="0"/>
              <a:t>ノイズ付与</a:t>
            </a:r>
            <a:endParaRPr lang="en-US" altLang="ja-JP" dirty="0"/>
          </a:p>
          <a:p>
            <a:endParaRPr kumimoji="1" lang="ja-JP" altLang="en-US" dirty="0"/>
          </a:p>
        </p:txBody>
      </p:sp>
      <p:sp>
        <p:nvSpPr>
          <p:cNvPr id="3" name="タイトル 2"/>
          <p:cNvSpPr>
            <a:spLocks noGrp="1"/>
          </p:cNvSpPr>
          <p:nvPr>
            <p:ph type="title"/>
          </p:nvPr>
        </p:nvSpPr>
        <p:spPr/>
        <p:txBody>
          <a:bodyPr>
            <a:normAutofit/>
          </a:bodyPr>
          <a:lstStyle/>
          <a:p>
            <a:r>
              <a:rPr lang="en-US" altLang="ja-JP" dirty="0" smtClean="0"/>
              <a:t>ImageMagick</a:t>
            </a:r>
            <a:r>
              <a:rPr lang="ja-JP" altLang="en-US" dirty="0" smtClean="0"/>
              <a:t>で出来る画像</a:t>
            </a:r>
            <a:r>
              <a:rPr lang="ja-JP" altLang="en-US" dirty="0" smtClean="0"/>
              <a:t>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sp>
        <p:nvSpPr>
          <p:cNvPr id="5" name="正方形/長方形 4"/>
          <p:cNvSpPr/>
          <p:nvPr/>
        </p:nvSpPr>
        <p:spPr>
          <a:xfrm>
            <a:off x="5170493" y="6469227"/>
            <a:ext cx="3416320" cy="369332"/>
          </a:xfrm>
          <a:prstGeom prst="rect">
            <a:avLst/>
          </a:prstGeom>
        </p:spPr>
        <p:txBody>
          <a:bodyPr wrap="none">
            <a:spAutoFit/>
          </a:bodyPr>
          <a:lstStyle/>
          <a:p>
            <a:r>
              <a:rPr lang="en-US" altLang="ja-JP" dirty="0" smtClean="0"/>
              <a:t>※</a:t>
            </a:r>
            <a:r>
              <a:rPr lang="ja-JP" altLang="en-US" dirty="0" smtClean="0"/>
              <a:t>一部抜粋でもっと機能はある</a:t>
            </a:r>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en-US" altLang="ja-JP" dirty="0" smtClean="0"/>
              <a:t>Canny</a:t>
            </a:r>
            <a:r>
              <a:rPr lang="ja-JP" altLang="en-US" dirty="0" smtClean="0"/>
              <a:t>エッジ</a:t>
            </a:r>
            <a:r>
              <a:rPr lang="ja-JP" altLang="en-US" dirty="0" smtClean="0"/>
              <a:t>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a:t>
            </a:r>
            <a:r>
              <a:rPr lang="ja-JP" altLang="en-US" dirty="0" smtClean="0"/>
              <a:t>．小さい</a:t>
            </a:r>
            <a:r>
              <a:rPr lang="ja-JP" altLang="en-US" dirty="0" smtClean="0"/>
              <a:t>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色相の</a:t>
            </a:r>
            <a:r>
              <a:rPr kumimoji="1" lang="ja-JP" altLang="en-US" dirty="0" smtClean="0"/>
              <a:t>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a:t>
            </a:r>
            <a:r>
              <a:rPr lang="ja-JP" altLang="en-US" dirty="0" smtClean="0"/>
              <a:t>を</a:t>
            </a:r>
            <a:r>
              <a:rPr lang="en-US" altLang="ja-JP" dirty="0" smtClean="0"/>
              <a:t>0:100</a:t>
            </a:r>
            <a:r>
              <a:rPr lang="en-US" altLang="ja-JP" dirty="0" smtClean="0"/>
              <a:t>%</a:t>
            </a:r>
            <a:r>
              <a:rPr lang="ja-JP" altLang="en-US" dirty="0"/>
              <a:t>に</a:t>
            </a:r>
            <a:r>
              <a:rPr lang="ja-JP" altLang="en-US" dirty="0" smtClean="0"/>
              <a:t>再割り当てする</a:t>
            </a:r>
            <a:r>
              <a:rPr lang="ja-JP" altLang="en-US" dirty="0" smtClean="0"/>
              <a:t>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dirty="0"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a:t>
            </a:r>
            <a:r>
              <a:rPr lang="ja-JP" altLang="en-US" sz="1800" dirty="0" smtClean="0"/>
              <a:t>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
        <p:nvSpPr>
          <p:cNvPr id="13" name="テキスト ボックス 12"/>
          <p:cNvSpPr txBox="1"/>
          <p:nvPr/>
        </p:nvSpPr>
        <p:spPr>
          <a:xfrm>
            <a:off x="5334000" y="1440000"/>
            <a:ext cx="3530134" cy="430887"/>
          </a:xfrm>
          <a:prstGeom prst="rect">
            <a:avLst/>
          </a:prstGeom>
          <a:noFill/>
        </p:spPr>
        <p:txBody>
          <a:bodyPr wrap="none" rtlCol="0">
            <a:spAutoFit/>
          </a:bodyPr>
          <a:lstStyle/>
          <a:p>
            <a:r>
              <a:rPr kumimoji="1" lang="en-US" altLang="ja-JP" sz="1100" dirty="0" smtClean="0"/>
              <a:t>※</a:t>
            </a:r>
            <a:r>
              <a:rPr kumimoji="1" lang="ja-JP" altLang="en-US" sz="1100" dirty="0" smtClean="0"/>
              <a:t>その他コントラスト補正はここも参考になる</a:t>
            </a:r>
            <a:endParaRPr kumimoji="1" lang="en-US" altLang="ja-JP" sz="1100" dirty="0" smtClean="0"/>
          </a:p>
          <a:p>
            <a:r>
              <a:rPr lang="en-US" altLang="ja-JP" sz="1100" dirty="0">
                <a:hlinkClick r:id="rId7"/>
              </a:rPr>
              <a:t>https://qiita.com/yoya/items/1da8e8e04881bab67015</a:t>
            </a:r>
            <a:endParaRPr kumimoji="1" lang="ja-JP" altLang="en-US" sz="1100"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en-US" altLang="ja-JP" sz="2000" dirty="0" smtClean="0"/>
              <a:t>median</a:t>
            </a:r>
            <a:r>
              <a:rPr lang="ja-JP" altLang="en-US" sz="2000" dirty="0" smtClean="0"/>
              <a:t>の後は，半径を指定なので</a:t>
            </a:r>
            <a:r>
              <a:rPr lang="en-US" altLang="ja-JP" sz="2000" dirty="0" smtClean="0"/>
              <a:t>2*r+1=3x3</a:t>
            </a:r>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pPr lvl="1"/>
            <a:r>
              <a:rPr lang="ja-JP" altLang="en-US" sz="2000" dirty="0" smtClean="0"/>
              <a:t>例外が大きい場合は半径を１，２</a:t>
            </a:r>
            <a:r>
              <a:rPr lang="ja-JP" altLang="en-US" sz="2000" dirty="0" err="1" smtClean="0"/>
              <a:t>，．．．，</a:t>
            </a:r>
            <a:r>
              <a:rPr lang="ja-JP" altLang="en-US" sz="2000" dirty="0" smtClean="0"/>
              <a:t>ｎと大きくする．</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内容</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751280" cy="2852737"/>
          </a:xfrm>
        </p:spPr>
        <p:txBody>
          <a:bodyPr>
            <a:normAutofit/>
          </a:bodyPr>
          <a:lstStyle/>
          <a:p>
            <a:r>
              <a:rPr lang="ja-JP" altLang="en-US" sz="4800" dirty="0" smtClean="0"/>
              <a:t>４．テンプレートマッチング</a:t>
            </a:r>
            <a:r>
              <a:rPr lang="ja-JP" altLang="en-US" sz="4800" dirty="0" smtClean="0"/>
              <a:t>の</a:t>
            </a:r>
            <a:r>
              <a:rPr lang="en-US" altLang="ja-JP" sz="4800" dirty="0" smtClean="0"/>
              <a:t>		</a:t>
            </a:r>
            <a:r>
              <a:rPr lang="ja-JP" altLang="en-US" sz="4800" dirty="0" smtClean="0"/>
              <a:t>   Ｃ</a:t>
            </a:r>
            <a:r>
              <a:rPr lang="ja-JP" altLang="en-US" sz="4800" dirty="0" smtClean="0"/>
              <a:t>言語プログラミング</a:t>
            </a:r>
            <a:endParaRPr kumimoji="1" lang="ja-JP" altLang="en-US" sz="48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04448" y="1860064"/>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070" y="2909273"/>
            <a:ext cx="563961" cy="525893"/>
          </a:xfrm>
          <a:prstGeom prst="rect">
            <a:avLst/>
          </a:prstGeom>
        </p:spPr>
      </p:pic>
      <p:sp>
        <p:nvSpPr>
          <p:cNvPr id="7" name="テキスト ボックス 6"/>
          <p:cNvSpPr txBox="1"/>
          <p:nvPr/>
        </p:nvSpPr>
        <p:spPr>
          <a:xfrm>
            <a:off x="1001707" y="1224567"/>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
        <p:nvSpPr>
          <p:cNvPr id="2" name="テキスト ボックス 1"/>
          <p:cNvSpPr txBox="1"/>
          <p:nvPr/>
        </p:nvSpPr>
        <p:spPr>
          <a:xfrm>
            <a:off x="216877" y="3593122"/>
            <a:ext cx="1569660" cy="369332"/>
          </a:xfrm>
          <a:prstGeom prst="rect">
            <a:avLst/>
          </a:prstGeom>
          <a:noFill/>
        </p:spPr>
        <p:txBody>
          <a:bodyPr wrap="none" rtlCol="0">
            <a:spAutoFit/>
          </a:bodyPr>
          <a:lstStyle/>
          <a:p>
            <a:r>
              <a:rPr kumimoji="1" lang="ja-JP" altLang="en-US" dirty="0" smtClean="0"/>
              <a:t>テンプレート</a:t>
            </a:r>
            <a:endParaRPr kumimoji="1" lang="ja-JP" altLang="en-US" dirty="0"/>
          </a:p>
        </p:txBody>
      </p:sp>
      <p:sp>
        <p:nvSpPr>
          <p:cNvPr id="8" name="テキスト ボックス 7"/>
          <p:cNvSpPr txBox="1"/>
          <p:nvPr/>
        </p:nvSpPr>
        <p:spPr>
          <a:xfrm>
            <a:off x="4781219" y="5849821"/>
            <a:ext cx="1107996" cy="369332"/>
          </a:xfrm>
          <a:prstGeom prst="rect">
            <a:avLst/>
          </a:prstGeom>
          <a:noFill/>
        </p:spPr>
        <p:txBody>
          <a:bodyPr wrap="none" rtlCol="0">
            <a:spAutoFit/>
          </a:bodyPr>
          <a:lstStyle/>
          <a:p>
            <a:r>
              <a:rPr kumimoji="1" lang="ja-JP" altLang="en-US" dirty="0" smtClean="0"/>
              <a:t>入力画像</a:t>
            </a:r>
            <a:endParaRPr kumimoji="1" lang="ja-JP" altLang="en-US"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pic>
        <p:nvPicPr>
          <p:cNvPr id="5" name="図 4"/>
          <p:cNvPicPr>
            <a:picLocks noChangeAspect="1"/>
          </p:cNvPicPr>
          <p:nvPr/>
        </p:nvPicPr>
        <p:blipFill>
          <a:blip r:embed="rId2"/>
          <a:stretch>
            <a:fillRect/>
          </a:stretch>
        </p:blipFill>
        <p:spPr>
          <a:xfrm>
            <a:off x="960358" y="1329054"/>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248673" y="1614659"/>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10438" y="1247346"/>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140677" y="1835549"/>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2958812" y="4896046"/>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216225" y="3469613"/>
            <a:ext cx="8863298" cy="646331"/>
          </a:xfrm>
          <a:prstGeom prst="rect">
            <a:avLst/>
          </a:prstGeom>
          <a:noFill/>
        </p:spPr>
        <p:txBody>
          <a:bodyPr wrap="square" rtlCol="0">
            <a:spAutoFit/>
          </a:bodyPr>
          <a:lstStyle/>
          <a:p>
            <a:r>
              <a:rPr lang="ja-JP" altLang="en-US" dirty="0"/>
              <a:t>探したい画像であるテンプレート</a:t>
            </a:r>
            <a:r>
              <a:rPr lang="ja-JP" altLang="en-US" dirty="0" smtClean="0"/>
              <a:t>と入力画像</a:t>
            </a:r>
            <a:r>
              <a:rPr lang="ja-JP" altLang="en-US" dirty="0" smtClean="0"/>
              <a:t>が完全</a:t>
            </a:r>
            <a:r>
              <a:rPr kumimoji="1" lang="ja-JP" altLang="en-US" dirty="0" smtClean="0"/>
              <a:t>に一致</a:t>
            </a:r>
            <a:r>
              <a:rPr kumimoji="1" lang="ja-JP" altLang="en-US" dirty="0" smtClean="0"/>
              <a:t>すれば</a:t>
            </a:r>
            <a:r>
              <a:rPr lang="ja-JP" altLang="en-US" dirty="0" smtClean="0"/>
              <a:t>，差分</a:t>
            </a:r>
            <a:r>
              <a:rPr kumimoji="1" lang="ja-JP" altLang="en-US" dirty="0" smtClean="0"/>
              <a:t>が</a:t>
            </a:r>
            <a:r>
              <a:rPr kumimoji="1" lang="ja-JP" altLang="en-US" dirty="0" smtClean="0"/>
              <a:t>０に</a:t>
            </a:r>
            <a:r>
              <a:rPr kumimoji="1" lang="ja-JP" altLang="en-US" dirty="0" smtClean="0"/>
              <a:t>なる．ただし</a:t>
            </a:r>
            <a:r>
              <a:rPr kumimoji="1" lang="ja-JP" altLang="en-US" dirty="0" smtClean="0"/>
              <a:t>，いつも画像がきれいにとれるとは限らず，完全に一致することはまれ．</a:t>
            </a:r>
            <a:endParaRPr kumimoji="1" lang="en-US" altLang="ja-JP" dirty="0" smtClean="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62362" y="5357711"/>
            <a:ext cx="4573059" cy="9777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288234" y="4201440"/>
            <a:ext cx="2457450" cy="2124075"/>
          </a:xfrm>
          <a:prstGeom prst="rect">
            <a:avLst/>
          </a:prstGeom>
        </p:spPr>
      </p:pic>
      <p:sp>
        <p:nvSpPr>
          <p:cNvPr id="8" name="正方形/長方形 7"/>
          <p:cNvSpPr/>
          <p:nvPr/>
        </p:nvSpPr>
        <p:spPr>
          <a:xfrm>
            <a:off x="2867353" y="4246270"/>
            <a:ext cx="6132647" cy="646331"/>
          </a:xfrm>
          <a:prstGeom prst="rect">
            <a:avLst/>
          </a:prstGeom>
        </p:spPr>
        <p:txBody>
          <a:bodyPr wrap="square">
            <a:spAutoFit/>
          </a:bodyPr>
          <a:lstStyle/>
          <a:p>
            <a:r>
              <a:rPr lang="ja-JP" altLang="en-US" dirty="0" smtClean="0"/>
              <a:t>代わりに差</a:t>
            </a:r>
            <a:r>
              <a:rPr lang="ja-JP" altLang="en-US" dirty="0"/>
              <a:t>の二乗和で</a:t>
            </a:r>
            <a:r>
              <a:rPr lang="ja-JP" altLang="en-US" dirty="0" smtClean="0"/>
              <a:t>測る</a:t>
            </a:r>
            <a:r>
              <a:rPr lang="ja-JP" altLang="en-US" dirty="0" smtClean="0"/>
              <a:t>．</a:t>
            </a:r>
            <a:endParaRPr lang="en-US" altLang="ja-JP" dirty="0" smtClean="0"/>
          </a:p>
          <a:p>
            <a:r>
              <a:rPr lang="ja-JP" altLang="en-US" dirty="0" smtClean="0"/>
              <a:t>これ</a:t>
            </a:r>
            <a:r>
              <a:rPr lang="ja-JP" altLang="en-US" dirty="0" smtClean="0"/>
              <a:t>を類似度の「</a:t>
            </a:r>
            <a:r>
              <a:rPr lang="en-US" altLang="ja-JP" dirty="0"/>
              <a:t>SSD</a:t>
            </a:r>
            <a:r>
              <a:rPr lang="ja-JP" altLang="en-US" dirty="0"/>
              <a:t>：</a:t>
            </a:r>
            <a:r>
              <a:rPr lang="en-US" altLang="ja-JP" dirty="0"/>
              <a:t>Sum of Square Difference</a:t>
            </a:r>
            <a:r>
              <a:rPr lang="ja-JP" altLang="en-US" dirty="0" smtClean="0"/>
              <a:t>」と</a:t>
            </a:r>
            <a:r>
              <a:rPr lang="ja-JP" altLang="en-US" dirty="0"/>
              <a:t>呼ぶ．</a:t>
            </a:r>
          </a:p>
        </p:txBody>
      </p:sp>
      <p:sp>
        <p:nvSpPr>
          <p:cNvPr id="9" name="テキスト ボックス 8"/>
          <p:cNvSpPr txBox="1"/>
          <p:nvPr/>
        </p:nvSpPr>
        <p:spPr>
          <a:xfrm>
            <a:off x="328267" y="6375791"/>
            <a:ext cx="2262158" cy="369332"/>
          </a:xfrm>
          <a:prstGeom prst="rect">
            <a:avLst/>
          </a:prstGeom>
          <a:noFill/>
        </p:spPr>
        <p:txBody>
          <a:bodyPr wrap="none" rtlCol="0">
            <a:spAutoFit/>
          </a:bodyPr>
          <a:lstStyle/>
          <a:p>
            <a:r>
              <a:rPr kumimoji="1" lang="ja-JP" altLang="en-US" dirty="0" smtClean="0"/>
              <a:t>実際の撮影画像の例</a:t>
            </a:r>
            <a:endParaRPr kumimoji="1" lang="ja-JP" altLang="en-US" dirty="0"/>
          </a:p>
        </p:txBody>
      </p:sp>
      <p:cxnSp>
        <p:nvCxnSpPr>
          <p:cNvPr id="15" name="直線矢印コネクタ 14"/>
          <p:cNvCxnSpPr/>
          <p:nvPr/>
        </p:nvCxnSpPr>
        <p:spPr>
          <a:xfrm flipH="1">
            <a:off x="3768969" y="1835549"/>
            <a:ext cx="1647093"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416062" y="1658197"/>
            <a:ext cx="3534507" cy="923330"/>
          </a:xfrm>
          <a:prstGeom prst="rect">
            <a:avLst/>
          </a:prstGeom>
          <a:noFill/>
        </p:spPr>
        <p:txBody>
          <a:bodyPr wrap="square" rtlCol="0">
            <a:spAutoFit/>
          </a:bodyPr>
          <a:lstStyle/>
          <a:p>
            <a:r>
              <a:rPr lang="ja-JP" altLang="en-US" dirty="0" smtClean="0"/>
              <a:t>ここの差分は０になるはず！</a:t>
            </a:r>
            <a:endParaRPr lang="en-US" altLang="ja-JP" dirty="0" smtClean="0"/>
          </a:p>
          <a:p>
            <a:r>
              <a:rPr kumimoji="1" lang="ja-JP" altLang="en-US" dirty="0" smtClean="0"/>
              <a:t>ここの座標が分かれば見つけたことになる．</a:t>
            </a:r>
            <a:endParaRPr kumimoji="1" lang="ja-JP" altLang="en-US" dirty="0"/>
          </a:p>
        </p:txBody>
      </p:sp>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en-US" dirty="0" smtClean="0"/>
              <a:t>類似度には色々あり，ノイズに強い，コントラスト変換に強いなど特色がある</a:t>
            </a:r>
            <a:endParaRPr lang="en-US" altLang="ja-JP" dirty="0" smtClean="0"/>
          </a:p>
          <a:p>
            <a:pPr lvl="1"/>
            <a:r>
              <a:rPr lang="en-US" altLang="ja-JP" dirty="0" smtClean="0"/>
              <a:t>SAD</a:t>
            </a:r>
            <a:r>
              <a:rPr lang="ja-JP" altLang="en-US" dirty="0"/>
              <a:t>（</a:t>
            </a:r>
            <a:r>
              <a:rPr lang="en-US" altLang="ja-JP" dirty="0"/>
              <a:t>Sum of Absolute Difference</a:t>
            </a:r>
            <a:r>
              <a:rPr lang="ja-JP" altLang="en-US" dirty="0"/>
              <a:t>）</a:t>
            </a:r>
            <a:endParaRPr lang="en-US" altLang="ja-JP" dirty="0" smtClean="0"/>
          </a:p>
          <a:p>
            <a:pPr lvl="2"/>
            <a:r>
              <a:rPr lang="ja-JP" altLang="en-US" dirty="0" smtClean="0"/>
              <a:t>二乗和ではなく絶対値をとる</a:t>
            </a:r>
            <a:endParaRPr kumimoji="1" lang="en-US" altLang="ja-JP" dirty="0" smtClean="0"/>
          </a:p>
          <a:p>
            <a:pPr lvl="1"/>
            <a:r>
              <a:rPr lang="ja-JP" altLang="en-US" dirty="0" smtClean="0"/>
              <a:t>正規化相互相関（</a:t>
            </a:r>
            <a:r>
              <a:rPr lang="en-US" altLang="ja-JP" dirty="0" smtClean="0"/>
              <a:t>NCC</a:t>
            </a:r>
            <a:r>
              <a:rPr lang="ja-JP" altLang="en-US" dirty="0" smtClean="0"/>
              <a:t>）</a:t>
            </a:r>
            <a:endParaRPr lang="en-US" altLang="ja-JP" dirty="0" smtClean="0"/>
          </a:p>
          <a:p>
            <a:pPr lvl="2"/>
            <a:r>
              <a:rPr lang="ja-JP" altLang="en-US" dirty="0" smtClean="0"/>
              <a:t>相関係数で計る</a:t>
            </a:r>
            <a:endParaRPr lang="en-US" altLang="ja-JP" dirty="0" smtClean="0"/>
          </a:p>
          <a:p>
            <a:pPr lvl="1"/>
            <a:r>
              <a:rPr lang="ja-JP" altLang="en-US" dirty="0" smtClean="0"/>
              <a:t>０平均正規化相互相関（</a:t>
            </a:r>
            <a:r>
              <a:rPr lang="en-US" altLang="ja-JP" dirty="0" smtClean="0"/>
              <a:t>ZNCC</a:t>
            </a:r>
            <a:r>
              <a:rPr lang="ja-JP" altLang="en-US" dirty="0" smtClean="0"/>
              <a:t>）</a:t>
            </a:r>
            <a:endParaRPr lang="en-US" altLang="ja-JP" dirty="0" smtClean="0"/>
          </a:p>
          <a:p>
            <a:pPr lvl="1"/>
            <a:r>
              <a:rPr kumimoji="1" lang="ja-JP" altLang="en-US" dirty="0" smtClean="0"/>
              <a:t>似ている画素の個数で測る</a:t>
            </a:r>
            <a:endParaRPr kumimoji="1" lang="en-US" altLang="ja-JP" dirty="0" smtClean="0"/>
          </a:p>
          <a:p>
            <a:pPr lvl="1"/>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pPr lvl="1"/>
            <a:r>
              <a:rPr lang="ja-JP" altLang="en-US" dirty="0" smtClean="0"/>
              <a:t>相互情報量</a:t>
            </a:r>
            <a:endParaRPr lang="en-US" altLang="ja-JP" dirty="0" smtClean="0"/>
          </a:p>
          <a:p>
            <a:pPr marL="0" indent="0">
              <a:buNone/>
            </a:pPr>
            <a:endParaRPr lang="en-US" altLang="ja-JP" sz="2400"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make</a:t>
            </a:r>
            <a:r>
              <a:rPr lang="ja-JP" altLang="en-US" dirty="0"/>
              <a:t>をコマンド打つ</a:t>
            </a:r>
            <a:r>
              <a:rPr lang="ja-JP" altLang="en-US" dirty="0" smtClean="0"/>
              <a:t>と，</a:t>
            </a:r>
            <a:r>
              <a:rPr lang="en-US" altLang="ja-JP" dirty="0" smtClean="0"/>
              <a:t>C</a:t>
            </a:r>
            <a:r>
              <a:rPr lang="ja-JP" altLang="en-US" dirty="0" smtClean="0"/>
              <a:t>言語のプログラムから，</a:t>
            </a:r>
            <a:r>
              <a:rPr lang="en-US" altLang="ja-JP" dirty="0" smtClean="0"/>
              <a:t>matching</a:t>
            </a:r>
            <a:r>
              <a:rPr lang="ja-JP" altLang="en-US" dirty="0"/>
              <a:t>と</a:t>
            </a:r>
            <a:r>
              <a:rPr lang="ja-JP" altLang="en-US" dirty="0" smtClean="0"/>
              <a:t>いう実行ファイル</a:t>
            </a:r>
            <a:r>
              <a:rPr lang="ja-JP" altLang="en-US" dirty="0"/>
              <a:t>が生成</a:t>
            </a:r>
            <a:r>
              <a:rPr lang="ja-JP" altLang="en-US" dirty="0" smtClean="0"/>
              <a:t>され，これを使えばテンプレートマッチングが可能</a:t>
            </a:r>
            <a:endParaRPr lang="en-US" altLang="ja-JP" dirty="0"/>
          </a:p>
          <a:p>
            <a:r>
              <a:rPr lang="ja-JP" altLang="en-US" dirty="0" smtClean="0"/>
              <a:t>詳しい説明はあと</a:t>
            </a:r>
            <a:endParaRPr lang="en-US" altLang="ja-JP" dirty="0" smtClean="0"/>
          </a:p>
          <a:p>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テンプレートマッチングをする方法</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689754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３週目：作業</a:t>
            </a:r>
            <a:endParaRPr kumimoji="1" lang="en-US" altLang="ja-JP" dirty="0" smtClean="0"/>
          </a:p>
          <a:p>
            <a:r>
              <a:rPr lang="ja-JP" altLang="en-US" strike="sngStrike" dirty="0" smtClean="0"/>
              <a:t>４週目：作業および</a:t>
            </a:r>
            <a:r>
              <a:rPr lang="ja-JP" altLang="en-US" strike="sngStrike" dirty="0"/>
              <a:t>コンテスト</a:t>
            </a:r>
            <a:endParaRPr kumimoji="1" lang="en-US" altLang="ja-JP" strike="sngStrike" dirty="0" smtClean="0"/>
          </a:p>
          <a:p>
            <a:r>
              <a:rPr lang="ja-JP" altLang="en-US" dirty="0" smtClean="0"/>
              <a:t>４週目：作業</a:t>
            </a:r>
            <a:endParaRPr lang="en-US" altLang="ja-JP" dirty="0" smtClean="0"/>
          </a:p>
          <a:p>
            <a:pPr lvl="1"/>
            <a:r>
              <a:rPr kumimoji="1" lang="ja-JP" altLang="en-US" dirty="0" smtClean="0"/>
              <a:t>本来はチームで分担して進めるため，個人で行うため，</a:t>
            </a:r>
            <a:r>
              <a:rPr kumimoji="1" lang="en-US" altLang="ja-JP" dirty="0" smtClean="0"/>
              <a:t>4</a:t>
            </a:r>
            <a:r>
              <a:rPr kumimoji="1" lang="ja-JP" altLang="en-US" dirty="0" smtClean="0"/>
              <a:t>週でいつもよりも分量の少ない物を完成させる</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後述する</a:t>
            </a:r>
            <a:r>
              <a:rPr lang="en-US" altLang="ja-JP" dirty="0" smtClean="0"/>
              <a:t>shell</a:t>
            </a:r>
            <a:r>
              <a:rPr lang="ja-JP" altLang="en-US" dirty="0" smtClean="0"/>
              <a:t>スクリプトから</a:t>
            </a:r>
            <a:r>
              <a:rPr lang="en-US" altLang="ja-JP" dirty="0" smtClean="0"/>
              <a:t>matching</a:t>
            </a:r>
            <a:r>
              <a:rPr lang="ja-JP" altLang="en-US" dirty="0" smtClean="0"/>
              <a:t>を呼び出す</a:t>
            </a:r>
            <a:r>
              <a:rPr lang="ja-JP" altLang="en-US" dirty="0"/>
              <a:t>ため，実際はコマンド</a:t>
            </a:r>
            <a:r>
              <a:rPr lang="ja-JP" altLang="en-US" dirty="0" smtClean="0"/>
              <a:t>を打つことはないかも？</a:t>
            </a:r>
            <a:endParaRPr lang="en-US" altLang="ja-JP" dirty="0" smtClean="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a:t>
            </a:r>
            <a:r>
              <a:rPr kumimoji="1" lang="en-US" altLang="ja-JP" sz="3600" dirty="0" smtClean="0"/>
              <a:t/>
            </a:r>
            <a:br>
              <a:rPr kumimoji="1" lang="en-US" altLang="ja-JP" sz="3600" dirty="0" smtClean="0"/>
            </a:br>
            <a:r>
              <a:rPr kumimoji="1" lang="ja-JP" altLang="en-US" sz="3600" dirty="0" smtClean="0"/>
              <a:t>プログラムの使い方</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925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の場合は</a:t>
            </a:r>
            <a:r>
              <a:rPr lang="en-US" altLang="ja-JP" dirty="0" smtClean="0"/>
              <a:t>I</a:t>
            </a:r>
            <a:r>
              <a:rPr kumimoji="1" lang="en-US" altLang="ja-JP" dirty="0" smtClean="0"/>
              <a:t>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85000" lnSpcReduction="2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コンパイルした結果のアセンブリは，各コンパイラごとに違う可能性．実行結果はほとんど同じ．</a:t>
            </a:r>
            <a:endParaRPr lang="en-US" altLang="ja-JP" dirty="0" smtClean="0"/>
          </a:p>
          <a:p>
            <a:r>
              <a:rPr lang="ja-JP" altLang="en-US" dirty="0" smtClean="0"/>
              <a:t>コンパイラオプションを変えると，アセンブリがより速く動くように最適化される．</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５．シェルスクリプト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６．実行マニュアル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レベル　１：正解はテンプレートの中から１つ</a:t>
            </a:r>
            <a:endParaRPr lang="en-US" altLang="ja-JP" sz="2000" dirty="0" smtClean="0"/>
          </a:p>
          <a:p>
            <a:r>
              <a:rPr lang="ja-JP" altLang="en-US" sz="2000" dirty="0" smtClean="0"/>
              <a:t>レベル　２：画像にノイズが混入</a:t>
            </a:r>
            <a:endParaRPr lang="en-US" altLang="ja-JP" sz="2000" dirty="0" smtClean="0"/>
          </a:p>
          <a:p>
            <a:r>
              <a:rPr lang="ja-JP" altLang="en-US" sz="2000" dirty="0"/>
              <a:t>レベル　</a:t>
            </a:r>
            <a:r>
              <a:rPr lang="ja-JP" altLang="en-US" sz="2000" dirty="0" smtClean="0"/>
              <a:t>３：画像</a:t>
            </a:r>
            <a:r>
              <a:rPr lang="ja-JP" altLang="en-US" sz="2000" dirty="0"/>
              <a:t>コントラスト変わる(0.5, 1.0, 1.5, 2.0</a:t>
            </a:r>
            <a:r>
              <a:rPr lang="ja-JP" altLang="en-US" sz="2000" dirty="0" smtClean="0"/>
              <a:t>)</a:t>
            </a:r>
            <a:endParaRPr lang="en-US" altLang="ja-JP" sz="2000" dirty="0" smtClean="0"/>
          </a:p>
          <a:p>
            <a:r>
              <a:rPr lang="ja-JP" altLang="en-US" sz="2000" dirty="0"/>
              <a:t>レベル　</a:t>
            </a:r>
            <a:r>
              <a:rPr lang="ja-JP" altLang="en-US" sz="2000" dirty="0" smtClean="0"/>
              <a:t>４：テンプレートの背景透過する</a:t>
            </a:r>
            <a:endParaRPr lang="en-US" altLang="ja-JP" sz="2000" dirty="0"/>
          </a:p>
          <a:p>
            <a:r>
              <a:rPr lang="ja-JP" altLang="en-US" sz="2000" dirty="0" smtClean="0"/>
              <a:t>レベル　５：テンプレートサイズが可変（</a:t>
            </a:r>
            <a:r>
              <a:rPr lang="en-US" altLang="ja-JP" sz="2000" dirty="0" smtClean="0"/>
              <a:t>0.5</a:t>
            </a:r>
            <a:r>
              <a:rPr lang="ja-JP" altLang="en-US" sz="2000" dirty="0" err="1" smtClean="0"/>
              <a:t>，</a:t>
            </a:r>
            <a:r>
              <a:rPr lang="en-US" altLang="ja-JP" sz="2000" dirty="0" smtClean="0"/>
              <a:t>1</a:t>
            </a:r>
            <a:r>
              <a:rPr lang="ja-JP" altLang="en-US" sz="2000" dirty="0" err="1" smtClean="0"/>
              <a:t>，</a:t>
            </a:r>
            <a:r>
              <a:rPr lang="en-US" altLang="ja-JP" sz="2000" dirty="0" smtClean="0"/>
              <a:t>2</a:t>
            </a:r>
            <a:r>
              <a:rPr lang="ja-JP" altLang="en-US" sz="2000" dirty="0" smtClean="0"/>
              <a:t>）</a:t>
            </a:r>
            <a:endParaRPr lang="en-US" altLang="ja-JP" sz="2000" dirty="0" smtClean="0"/>
          </a:p>
          <a:p>
            <a:r>
              <a:rPr lang="ja-JP" altLang="en-US" sz="2000" dirty="0" smtClean="0"/>
              <a:t>レベル　６：テンプレートが回転（</a:t>
            </a:r>
            <a:r>
              <a:rPr lang="en-US" altLang="ja-JP" sz="2000" dirty="0" smtClean="0"/>
              <a:t>0</a:t>
            </a:r>
            <a:r>
              <a:rPr lang="ja-JP" altLang="en-US" sz="2000" dirty="0" err="1" smtClean="0"/>
              <a:t>，</a:t>
            </a:r>
            <a:r>
              <a:rPr lang="en-US" altLang="ja-JP" sz="2000" dirty="0" smtClean="0"/>
              <a:t>90</a:t>
            </a:r>
            <a:r>
              <a:rPr lang="ja-JP" altLang="en-US" sz="2000" dirty="0" err="1" smtClean="0"/>
              <a:t>，</a:t>
            </a:r>
            <a:r>
              <a:rPr lang="en-US" altLang="ja-JP" sz="2000" dirty="0" smtClean="0"/>
              <a:t>180</a:t>
            </a:r>
            <a:r>
              <a:rPr lang="ja-JP" altLang="en-US" sz="2000" dirty="0" err="1" smtClean="0"/>
              <a:t>，</a:t>
            </a:r>
            <a:r>
              <a:rPr lang="en-US" altLang="ja-JP" sz="2000" dirty="0" smtClean="0"/>
              <a:t>270</a:t>
            </a:r>
            <a:r>
              <a:rPr lang="ja-JP" altLang="en-US" sz="2000" dirty="0" smtClean="0"/>
              <a:t>）</a:t>
            </a:r>
            <a:endParaRPr lang="en-US" altLang="ja-JP" sz="2000" dirty="0" smtClean="0"/>
          </a:p>
          <a:p>
            <a:r>
              <a:rPr lang="ja-JP" altLang="en-US" sz="2000" dirty="0"/>
              <a:t>レベル　</a:t>
            </a:r>
            <a:r>
              <a:rPr lang="ja-JP" altLang="en-US" sz="2000" dirty="0" smtClean="0"/>
              <a:t>７：１～６のどれかがシャッフル</a:t>
            </a:r>
            <a:endParaRPr lang="en-US" altLang="ja-JP" sz="2000" dirty="0" smtClean="0"/>
          </a:p>
          <a:p>
            <a:r>
              <a:rPr lang="ja-JP" altLang="en-US" sz="2000" dirty="0"/>
              <a:t>レベル　８：ノイズが混入，コントラストが</a:t>
            </a:r>
            <a:r>
              <a:rPr lang="ja-JP" altLang="en-US" sz="2000" dirty="0" smtClean="0"/>
              <a:t>変わる，</a:t>
            </a:r>
            <a:r>
              <a:rPr lang="ja-JP" altLang="en-US" sz="2000" dirty="0"/>
              <a:t>テンプレートが</a:t>
            </a:r>
            <a:r>
              <a:rPr lang="ja-JP" altLang="en-US" sz="2000" dirty="0" smtClean="0"/>
              <a:t>透過，テンプレートサイズが可変（</a:t>
            </a:r>
            <a:r>
              <a:rPr lang="en-US" altLang="ja-JP" sz="2000" dirty="0"/>
              <a:t>0.5</a:t>
            </a:r>
            <a:r>
              <a:rPr lang="ja-JP" altLang="en-US" sz="2000" dirty="0" err="1"/>
              <a:t>，</a:t>
            </a:r>
            <a:r>
              <a:rPr lang="en-US" altLang="ja-JP" sz="2000" dirty="0"/>
              <a:t>1</a:t>
            </a:r>
            <a:r>
              <a:rPr lang="ja-JP" altLang="en-US" sz="2000" dirty="0" err="1"/>
              <a:t>，</a:t>
            </a:r>
            <a:r>
              <a:rPr lang="en-US" altLang="ja-JP" sz="2000" dirty="0"/>
              <a:t>2</a:t>
            </a:r>
            <a:r>
              <a:rPr lang="ja-JP" altLang="en-US" sz="2000" dirty="0"/>
              <a:t>） </a:t>
            </a:r>
            <a:r>
              <a:rPr lang="ja-JP" altLang="en-US" sz="2000" dirty="0" smtClean="0"/>
              <a:t>，回転</a:t>
            </a:r>
            <a:r>
              <a:rPr lang="ja-JP" altLang="en-US" sz="2000" dirty="0"/>
              <a:t>（</a:t>
            </a:r>
            <a:r>
              <a:rPr lang="en-US" altLang="ja-JP" sz="2000" dirty="0"/>
              <a:t>0</a:t>
            </a:r>
            <a:r>
              <a:rPr lang="ja-JP" altLang="en-US" sz="2000" dirty="0" err="1"/>
              <a:t>，</a:t>
            </a:r>
            <a:r>
              <a:rPr lang="en-US" altLang="ja-JP" sz="2000" dirty="0"/>
              <a:t>90</a:t>
            </a:r>
            <a:r>
              <a:rPr lang="ja-JP" altLang="en-US" sz="2000" dirty="0" err="1"/>
              <a:t>，</a:t>
            </a:r>
            <a:r>
              <a:rPr lang="en-US" altLang="ja-JP" sz="2000" dirty="0"/>
              <a:t>180</a:t>
            </a:r>
            <a:r>
              <a:rPr lang="ja-JP" altLang="en-US" sz="2000" dirty="0" err="1"/>
              <a:t>，</a:t>
            </a:r>
            <a:r>
              <a:rPr lang="en-US" altLang="ja-JP" sz="2000" dirty="0"/>
              <a:t>270</a:t>
            </a:r>
            <a:r>
              <a:rPr lang="ja-JP" altLang="en-US" sz="2000" dirty="0" smtClean="0"/>
              <a:t>）．</a:t>
            </a:r>
            <a:endParaRPr lang="en-US" altLang="ja-JP" sz="2000" dirty="0"/>
          </a:p>
          <a:p>
            <a:endParaRPr lang="en-US" altLang="ja-JP" sz="2000" dirty="0" smtClean="0"/>
          </a:p>
          <a:p>
            <a:endParaRPr lang="en-US" altLang="ja-JP" sz="2000" dirty="0" smtClean="0"/>
          </a:p>
          <a:p>
            <a:endParaRPr lang="en-US" altLang="ja-JP" sz="2000" dirty="0" smtClean="0"/>
          </a:p>
          <a:p>
            <a:endParaRPr lang="en-US" altLang="ja-JP" sz="2000"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シェルスクリプトを実行</a:t>
            </a:r>
            <a:r>
              <a:rPr lang="en-US" altLang="ja-JP" dirty="0" smtClean="0"/>
              <a:t>	</a:t>
            </a:r>
            <a:r>
              <a:rPr lang="en-US" altLang="ja-JP" dirty="0"/>
              <a:t>	 </a:t>
            </a:r>
            <a:r>
              <a:rPr lang="en-US" altLang="ja-JP" dirty="0" smtClean="0"/>
              <a:t>	</a:t>
            </a:r>
          </a:p>
          <a:p>
            <a:r>
              <a:rPr lang="en-US" altLang="ja-JP" dirty="0" err="1" smtClean="0"/>
              <a:t>sh</a:t>
            </a:r>
            <a:r>
              <a:rPr lang="en-US" altLang="ja-JP" dirty="0" smtClean="0"/>
              <a:t> </a:t>
            </a:r>
            <a:r>
              <a:rPr lang="en-US" altLang="ja-JP" dirty="0"/>
              <a:t>answer.sh result </a:t>
            </a:r>
            <a:r>
              <a:rPr lang="en-US" altLang="ja-JP" dirty="0" smtClean="0"/>
              <a:t>level1</a:t>
            </a:r>
          </a:p>
          <a:p>
            <a:pPr lvl="1"/>
            <a:r>
              <a:rPr lang="ja-JP" altLang="en-US" dirty="0" smtClean="0"/>
              <a:t>答え</a:t>
            </a:r>
            <a:r>
              <a:rPr lang="ja-JP" altLang="en-US" dirty="0"/>
              <a:t>合</a:t>
            </a:r>
            <a:r>
              <a:rPr lang="ja-JP" altLang="en-US" dirty="0" smtClean="0"/>
              <a:t>わせ</a:t>
            </a:r>
            <a:endParaRPr lang="en-US" altLang="ja-JP" dirty="0"/>
          </a:p>
          <a:p>
            <a:pPr lvl="1"/>
            <a:endParaRPr lang="en-US" altLang="ja-JP" dirty="0" smtClean="0"/>
          </a:p>
          <a:p>
            <a:endParaRPr lang="en-US" altLang="ja-JP" dirty="0" smtClean="0"/>
          </a:p>
        </p:txBody>
      </p:sp>
      <p:sp>
        <p:nvSpPr>
          <p:cNvPr id="3" name="タイトル 2"/>
          <p:cNvSpPr>
            <a:spLocks noGrp="1"/>
          </p:cNvSpPr>
          <p:nvPr>
            <p:ph type="title"/>
          </p:nvPr>
        </p:nvSpPr>
        <p:spPr/>
        <p:txBody>
          <a:bodyPr/>
          <a:lstStyle/>
          <a:p>
            <a:r>
              <a:rPr lang="ja-JP" altLang="en-US" dirty="0" smtClean="0"/>
              <a:t>実行方法概要</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advanced_programming_signal_processing</a:t>
            </a:r>
            <a:endParaRPr lang="en-US" altLang="ja-JP" dirty="0" smtClean="0"/>
          </a:p>
          <a:p>
            <a:pPr lvl="1"/>
            <a:r>
              <a:rPr lang="ja-JP" altLang="en-US" dirty="0" smtClean="0"/>
              <a:t>これが本体．この中のディレクトリに入って作業する．</a:t>
            </a:r>
            <a:endParaRPr lang="en-US" altLang="ja-JP" dirty="0" smtClean="0"/>
          </a:p>
          <a:p>
            <a:r>
              <a:rPr lang="en-US" altLang="ja-JP" dirty="0" smtClean="0"/>
              <a:t>docs</a:t>
            </a:r>
          </a:p>
          <a:p>
            <a:pPr lvl="1"/>
            <a:r>
              <a:rPr kumimoji="1" lang="ja-JP" altLang="en-US" dirty="0" smtClean="0"/>
              <a:t>説明用のパワーポイントや</a:t>
            </a:r>
            <a:r>
              <a:rPr kumimoji="1" lang="en-US" altLang="ja-JP" dirty="0" smtClean="0"/>
              <a:t>pdf</a:t>
            </a:r>
            <a:r>
              <a:rPr kumimoji="1" lang="ja-JP" altLang="en-US" dirty="0" smtClean="0"/>
              <a:t>が入っている．</a:t>
            </a:r>
          </a:p>
          <a:p>
            <a:r>
              <a:rPr kumimoji="1" lang="en-US" altLang="ja-JP" dirty="0" smtClean="0"/>
              <a:t>dataset</a:t>
            </a:r>
          </a:p>
          <a:p>
            <a:pPr lvl="1"/>
            <a:r>
              <a:rPr lang="ja-JP" altLang="en-US" dirty="0"/>
              <a:t>必要</a:t>
            </a:r>
            <a:r>
              <a:rPr lang="ja-JP" altLang="en-US" dirty="0" smtClean="0"/>
              <a:t>ない．演習のテンプレートなどを生成するためのプログラム．興味がある人用．</a:t>
            </a:r>
            <a:r>
              <a:rPr lang="en-US" altLang="ja-JP" dirty="0" smtClean="0"/>
              <a:t>OpenCV</a:t>
            </a:r>
            <a:r>
              <a:rPr lang="ja-JP" altLang="en-US" dirty="0" smtClean="0"/>
              <a:t>が必要＆</a:t>
            </a:r>
            <a:r>
              <a:rPr lang="en-US" altLang="ja-JP" dirty="0" smtClean="0"/>
              <a:t>C++</a:t>
            </a:r>
            <a:r>
              <a:rPr lang="ja-JP" altLang="en-US" dirty="0" smtClean="0"/>
              <a:t>で書かれている．</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spTree>
    <p:extLst>
      <p:ext uri="{BB962C8B-B14F-4D97-AF65-F5344CB8AC3E}">
        <p14:creationId xmlns:p14="http://schemas.microsoft.com/office/powerpoint/2010/main" val="1197020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a:t>
            </a:r>
            <a:r>
              <a:rPr kumimoji="1" lang="en-US" altLang="ja-JP" dirty="0" smtClean="0"/>
              <a:t>	</a:t>
            </a:r>
            <a:r>
              <a:rPr kumimoji="1" lang="ja-JP" altLang="en-US" dirty="0" smtClean="0"/>
              <a:t>テンプレート画像が入っている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a:t>
            </a:r>
            <a:r>
              <a:rPr lang="ja-JP" altLang="en-US" dirty="0" smtClean="0"/>
              <a:t>いる</a:t>
            </a:r>
            <a:endParaRPr lang="en-US" altLang="ja-JP" dirty="0" smtClean="0"/>
          </a:p>
          <a:p>
            <a:pPr lvl="1"/>
            <a:r>
              <a:rPr lang="en-US" altLang="ja-JP" dirty="0" smtClean="0"/>
              <a:t>/final		</a:t>
            </a:r>
            <a:r>
              <a:rPr lang="ja-JP" altLang="en-US" dirty="0" smtClean="0"/>
              <a:t>最終テスト用の画像が入っている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normAutofit fontScale="90000"/>
          </a:bodyPr>
          <a:lstStyle/>
          <a:p>
            <a:r>
              <a:rPr lang="en-US" altLang="ja-JP" sz="3600" dirty="0" err="1"/>
              <a:t>advanced_programming_signal_processing</a:t>
            </a:r>
            <a:r>
              <a:rPr lang="en-US" altLang="ja-JP" dirty="0"/>
              <a:t/>
            </a:r>
            <a:br>
              <a:rPr lang="en-US" altLang="ja-JP" dirty="0"/>
            </a:br>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r>
              <a:rPr lang="en-US" altLang="ja-JP" sz="1800" dirty="0" smtClean="0"/>
              <a:t>real    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b="1" dirty="0"/>
              <a:t>real	</a:t>
            </a:r>
            <a:r>
              <a:rPr lang="ja-JP" altLang="en-US" sz="1400" b="1"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
        <p:nvSpPr>
          <p:cNvPr id="5" name="テキスト ボックス 4"/>
          <p:cNvSpPr txBox="1"/>
          <p:nvPr/>
        </p:nvSpPr>
        <p:spPr>
          <a:xfrm>
            <a:off x="3587261" y="6284561"/>
            <a:ext cx="3360920" cy="369332"/>
          </a:xfrm>
          <a:prstGeom prst="rect">
            <a:avLst/>
          </a:prstGeom>
          <a:noFill/>
        </p:spPr>
        <p:txBody>
          <a:bodyPr wrap="none" rtlCol="0">
            <a:spAutoFit/>
          </a:bodyPr>
          <a:lstStyle/>
          <a:p>
            <a:r>
              <a:rPr kumimoji="1" lang="en-US" altLang="ja-JP" b="1" dirty="0" smtClean="0"/>
              <a:t>※</a:t>
            </a:r>
            <a:r>
              <a:rPr kumimoji="1" lang="ja-JP" altLang="en-US" b="1" dirty="0" smtClean="0"/>
              <a:t>報告は</a:t>
            </a:r>
            <a:r>
              <a:rPr kumimoji="1" lang="en-US" altLang="ja-JP" b="1" dirty="0" smtClean="0"/>
              <a:t>real</a:t>
            </a:r>
            <a:r>
              <a:rPr kumimoji="1" lang="ja-JP" altLang="en-US" b="1" dirty="0" smtClean="0"/>
              <a:t>の時間だけでよい</a:t>
            </a:r>
            <a:endParaRPr kumimoji="1" lang="ja-JP" altLang="en-US" b="1"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r>
              <a:rPr lang="ja-JP" altLang="en-US" dirty="0" smtClean="0"/>
              <a:t>）</a:t>
            </a:r>
            <a:endParaRPr lang="en-US" altLang="ja-JP" dirty="0" smtClean="0"/>
          </a:p>
          <a:p>
            <a:pPr lvl="1"/>
            <a:r>
              <a:rPr lang="en-US" altLang="ja-JP" dirty="0" err="1"/>
              <a:t>gcc</a:t>
            </a:r>
            <a:r>
              <a:rPr lang="en-US" altLang="ja-JP" dirty="0"/>
              <a:t> –</a:t>
            </a:r>
            <a:r>
              <a:rPr lang="en-US" altLang="ja-JP" dirty="0" err="1" smtClean="0"/>
              <a:t>Ofast</a:t>
            </a:r>
            <a:r>
              <a:rPr lang="en-US" altLang="ja-JP" dirty="0" smtClean="0"/>
              <a:t> </a:t>
            </a:r>
            <a:r>
              <a:rPr lang="en-US" altLang="ja-JP" dirty="0"/>
              <a:t>–o test </a:t>
            </a:r>
            <a:r>
              <a:rPr lang="en-US" altLang="ja-JP" dirty="0" err="1"/>
              <a:t>test.c</a:t>
            </a:r>
            <a:r>
              <a:rPr lang="en-US" altLang="ja-JP" dirty="0"/>
              <a:t>		</a:t>
            </a:r>
            <a:r>
              <a:rPr lang="ja-JP" altLang="en-US" dirty="0"/>
              <a:t>（</a:t>
            </a:r>
            <a:r>
              <a:rPr lang="ja-JP" altLang="en-US" dirty="0" smtClean="0"/>
              <a:t>最適化最大）</a:t>
            </a:r>
            <a:r>
              <a:rPr lang="en-US" altLang="ja-JP" dirty="0" smtClean="0"/>
              <a:t>※</a:t>
            </a:r>
            <a:r>
              <a:rPr lang="ja-JP" altLang="en-US" dirty="0" smtClean="0"/>
              <a:t>１</a:t>
            </a:r>
            <a:endParaRPr lang="en-US" altLang="ja-JP" dirty="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
        <p:nvSpPr>
          <p:cNvPr id="5" name="テキスト ボックス 4"/>
          <p:cNvSpPr txBox="1"/>
          <p:nvPr/>
        </p:nvSpPr>
        <p:spPr>
          <a:xfrm>
            <a:off x="6013939" y="5730563"/>
            <a:ext cx="2901461" cy="923330"/>
          </a:xfrm>
          <a:prstGeom prst="rect">
            <a:avLst/>
          </a:prstGeom>
          <a:noFill/>
        </p:spPr>
        <p:txBody>
          <a:bodyPr wrap="square" rtlCol="0">
            <a:spAutoFit/>
          </a:bodyPr>
          <a:lstStyle/>
          <a:p>
            <a:r>
              <a:rPr kumimoji="1" lang="en-US" altLang="ja-JP" dirty="0" smtClean="0"/>
              <a:t>※</a:t>
            </a:r>
            <a:r>
              <a:rPr kumimoji="1" lang="ja-JP" altLang="en-US" dirty="0" smtClean="0"/>
              <a:t>１　コンパイラのバージョンによっては対応していない</a:t>
            </a:r>
            <a:endParaRPr kumimoji="1"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36376</TotalTime>
  <Words>7107</Words>
  <Application>Microsoft Office PowerPoint</Application>
  <PresentationFormat>画面に合わせる (4:3)</PresentationFormat>
  <Paragraphs>1111</Paragraphs>
  <Slides>115</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115</vt:i4>
      </vt:variant>
    </vt:vector>
  </HeadingPairs>
  <TitlesOfParts>
    <vt:vector size="125"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連絡先</vt:lpstr>
      <vt:lpstr>目次</vt:lpstr>
      <vt:lpstr>１．概要</vt:lpstr>
      <vt:lpstr>“いらすとや“を探せ</vt:lpstr>
      <vt:lpstr>“いらすとや“を探せ</vt:lpstr>
      <vt:lpstr>スケジュール</vt:lpstr>
      <vt:lpstr>学習内容・目的</vt:lpstr>
      <vt:lpstr>難易度</vt:lpstr>
      <vt:lpstr>レベル１</vt:lpstr>
      <vt:lpstr>レベル２</vt:lpstr>
      <vt:lpstr>レベル３</vt:lpstr>
      <vt:lpstr>レベル４</vt:lpstr>
      <vt:lpstr>レベル５</vt:lpstr>
      <vt:lpstr>レベル６</vt:lpstr>
      <vt:lpstr>レベル７</vt:lpstr>
      <vt:lpstr>コンテスト</vt:lpstr>
      <vt:lpstr>班による役割分担例</vt:lpstr>
      <vt:lpstr>レポート等</vt:lpstr>
      <vt:lpstr>レポートの注意事項</vt:lpstr>
      <vt:lpstr>その他事項</vt:lpstr>
      <vt:lpstr>２．画像処理</vt:lpstr>
      <vt:lpstr>画像処理目次</vt:lpstr>
      <vt:lpstr>【背景】画像処理って？</vt:lpstr>
      <vt:lpstr>【背景】アプリケーション</vt:lpstr>
      <vt:lpstr>【背景】画像信号の重要性</vt:lpstr>
      <vt:lpstr>デジタル画像とは</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３．ImageMagickによる     画像処理</vt:lpstr>
      <vt:lpstr>ImageMagick</vt:lpstr>
      <vt:lpstr>使い方</vt:lpstr>
      <vt:lpstr>使用例</vt:lpstr>
      <vt:lpstr>使用例２</vt:lpstr>
      <vt:lpstr>使用例３</vt:lpstr>
      <vt:lpstr>ImageMagickで出来る画像処理</vt:lpstr>
      <vt:lpstr>サイズ変更</vt:lpstr>
      <vt:lpstr>回転</vt:lpstr>
      <vt:lpstr>二値化</vt:lpstr>
      <vt:lpstr>エッジ検出</vt:lpstr>
      <vt:lpstr>白黒化</vt:lpstr>
      <vt:lpstr>減色</vt:lpstr>
      <vt:lpstr>明るさ，彩度，色相の変更</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４．テンプレートマッチングの     Ｃ言語プログラミング</vt:lpstr>
      <vt:lpstr>テンプレートマッチング</vt:lpstr>
      <vt:lpstr>似ているとは？</vt:lpstr>
      <vt:lpstr>色々な類似度</vt:lpstr>
      <vt:lpstr>テンプレートマッチングをする方法</vt:lpstr>
      <vt:lpstr>実装している関数</vt:lpstr>
      <vt:lpstr>コンパイルの仕方</vt:lpstr>
      <vt:lpstr>Makefile</vt:lpstr>
      <vt:lpstr>テンプレートマッチング プログラムの使い方</vt:lpstr>
      <vt:lpstr>サンプルコードの 対応画像フォーマット</vt:lpstr>
      <vt:lpstr>コンパイラ</vt:lpstr>
      <vt:lpstr>５．シェルスクリプト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６．実行マニュアル</vt:lpstr>
      <vt:lpstr>実行方法概要</vt:lpstr>
      <vt:lpstr>ディレクトリ構成</vt:lpstr>
      <vt:lpstr>advanced_programming_signal_processing ディレクトリ構成</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７．課題</vt:lpstr>
      <vt:lpstr>課題の処理手順</vt:lpstr>
      <vt:lpstr>１週目演習課題</vt:lpstr>
      <vt:lpstr>レベル１結果（動作確認用）</vt:lpstr>
      <vt:lpstr>レベル２結果（動作確認用）</vt:lpstr>
      <vt:lpstr>２・３週目演習課題</vt:lpstr>
      <vt:lpstr>4週目演習課題</vt:lpstr>
      <vt:lpstr>８．参考資料・ヒント</vt:lpstr>
      <vt:lpstr>各レベルのヒント</vt:lpstr>
      <vt:lpstr>参考資料</vt:lpstr>
      <vt:lpstr>さまざまなテクニック</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355</cp:revision>
  <cp:lastPrinted>2016-10-01T20:39:56Z</cp:lastPrinted>
  <dcterms:created xsi:type="dcterms:W3CDTF">2014-11-23T09:41:51Z</dcterms:created>
  <dcterms:modified xsi:type="dcterms:W3CDTF">2020-06-15T06:42:33Z</dcterms:modified>
</cp:coreProperties>
</file>